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83" r:id="rId3"/>
    <p:sldId id="270" r:id="rId4"/>
    <p:sldId id="268" r:id="rId5"/>
    <p:sldId id="271" r:id="rId6"/>
    <p:sldId id="273" r:id="rId7"/>
    <p:sldId id="274" r:id="rId8"/>
    <p:sldId id="276" r:id="rId9"/>
    <p:sldId id="275" r:id="rId10"/>
    <p:sldId id="277" r:id="rId11"/>
    <p:sldId id="272" r:id="rId12"/>
    <p:sldId id="278" r:id="rId13"/>
    <p:sldId id="279" r:id="rId14"/>
    <p:sldId id="280" r:id="rId15"/>
    <p:sldId id="281" r:id="rId16"/>
    <p:sldId id="290" r:id="rId17"/>
    <p:sldId id="284" r:id="rId18"/>
    <p:sldId id="285" r:id="rId19"/>
    <p:sldId id="286" r:id="rId20"/>
    <p:sldId id="287" r:id="rId21"/>
    <p:sldId id="288" r:id="rId22"/>
    <p:sldId id="289" r:id="rId23"/>
    <p:sldId id="29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19508F3-F981-42E9-AB51-10E9EBDDC8DA}">
          <p14:sldIdLst>
            <p14:sldId id="283"/>
            <p14:sldId id="270"/>
            <p14:sldId id="268"/>
            <p14:sldId id="271"/>
            <p14:sldId id="273"/>
            <p14:sldId id="274"/>
            <p14:sldId id="276"/>
            <p14:sldId id="275"/>
            <p14:sldId id="277"/>
            <p14:sldId id="272"/>
            <p14:sldId id="278"/>
            <p14:sldId id="279"/>
            <p14:sldId id="280"/>
            <p14:sldId id="281"/>
            <p14:sldId id="290"/>
            <p14:sldId id="284"/>
            <p14:sldId id="285"/>
            <p14:sldId id="286"/>
            <p14:sldId id="287"/>
            <p14:sldId id="288"/>
            <p14:sldId id="289"/>
            <p14:sldId id="29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E83E42F-AAFE-4B64-B1A6-CE870665D177}" type="datetimeFigureOut">
              <a:rPr lang="en-US" smtClean="0">
                <a:solidFill>
                  <a:srgbClr val="ECE9C6"/>
                </a:solidFill>
              </a:rPr>
              <a:pPr/>
              <a:t>11/25/2020</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C1406DE-E964-4737-9516-819EA22C1B1A}"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045181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2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891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E83E42F-AAFE-4B64-B1A6-CE870665D177}" type="datetimeFigureOut">
              <a:rPr lang="en-US" smtClean="0">
                <a:solidFill>
                  <a:srgbClr val="ECE9C6"/>
                </a:solidFill>
              </a:rPr>
              <a:pPr/>
              <a:t>11/25/2020</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C1406DE-E964-4737-9516-819EA22C1B1A}"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0574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43629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6943544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69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197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151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375390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71494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013766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21821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8903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322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3406875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43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486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902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10333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819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95806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6299014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E83E42F-AAFE-4B64-B1A6-CE870665D177}" type="datetimeFigureOut">
              <a:rPr lang="en-US" smtClean="0">
                <a:solidFill>
                  <a:srgbClr val="895D1D"/>
                </a:solidFill>
              </a:rPr>
              <a:pPr/>
              <a:t>11/25/2020</a:t>
            </a:fld>
            <a:endParaRPr lang="en-US">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C1406DE-E964-4737-9516-819EA22C1B1A}"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1527775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404664"/>
            <a:ext cx="7756263" cy="1054250"/>
          </a:xfrm>
        </p:spPr>
        <p:txBody>
          <a:bodyPr/>
          <a:lstStyle/>
          <a:p>
            <a:pPr algn="r"/>
            <a:r>
              <a:rPr lang="fa-IR" sz="4400" dirty="0" smtClean="0"/>
              <a:t> مراقبت های پرستاری دردرمان ناباروری</a:t>
            </a:r>
            <a:endParaRPr lang="en-US" sz="4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681" y="2472292"/>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04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dirty="0" smtClean="0">
                <a:cs typeface="B Homa" pitchFamily="2" charset="-78"/>
              </a:rPr>
              <a:t>اقدامات مشاوره ای</a:t>
            </a:r>
            <a:endParaRPr lang="en-US" sz="4800" dirty="0">
              <a:cs typeface="B Homa" pitchFamily="2" charset="-78"/>
            </a:endParaRPr>
          </a:p>
        </p:txBody>
      </p:sp>
      <p:sp>
        <p:nvSpPr>
          <p:cNvPr id="4" name="Content Placeholder 3"/>
          <p:cNvSpPr>
            <a:spLocks noGrp="1"/>
          </p:cNvSpPr>
          <p:nvPr>
            <p:ph sz="quarter" idx="14"/>
          </p:nvPr>
        </p:nvSpPr>
        <p:spPr>
          <a:xfrm>
            <a:off x="4419194" y="1772816"/>
            <a:ext cx="4329269" cy="4641379"/>
          </a:xfrm>
        </p:spPr>
        <p:txBody>
          <a:bodyPr>
            <a:normAutofit fontScale="70000" lnSpcReduction="20000"/>
          </a:bodyPr>
          <a:lstStyle/>
          <a:p>
            <a:pPr marL="0" indent="0" algn="r" rtl="1">
              <a:buNone/>
            </a:pPr>
            <a:endParaRPr lang="fa-IR" sz="4400" dirty="0" smtClean="0"/>
          </a:p>
          <a:p>
            <a:pPr marL="0" indent="0" algn="r" rtl="1">
              <a:buNone/>
            </a:pPr>
            <a:endParaRPr lang="fa-IR" dirty="0" smtClean="0"/>
          </a:p>
          <a:p>
            <a:pPr marL="0" indent="0" algn="r" rtl="1">
              <a:buNone/>
            </a:pPr>
            <a:r>
              <a:rPr lang="fa-IR" sz="3300" b="1" dirty="0"/>
              <a:t>* مشاوره </a:t>
            </a:r>
            <a:r>
              <a:rPr lang="fa-IR" sz="3300" b="1" dirty="0" smtClean="0"/>
              <a:t>روانشناسی</a:t>
            </a:r>
          </a:p>
          <a:p>
            <a:pPr marL="0" indent="0" algn="r" rtl="1">
              <a:buNone/>
            </a:pPr>
            <a:r>
              <a:rPr lang="fa-IR" sz="3300" dirty="0" smtClean="0"/>
              <a:t> </a:t>
            </a:r>
          </a:p>
          <a:p>
            <a:pPr marL="0" indent="0" algn="r" rtl="1">
              <a:buNone/>
            </a:pPr>
            <a:r>
              <a:rPr lang="fa-IR" sz="3300" dirty="0" smtClean="0"/>
              <a:t>مشاوره گروهی</a:t>
            </a:r>
          </a:p>
          <a:p>
            <a:pPr marL="0" indent="0" algn="r" rtl="1">
              <a:buNone/>
            </a:pPr>
            <a:r>
              <a:rPr lang="fa-IR" sz="3300" dirty="0" smtClean="0"/>
              <a:t> مشاوره فردی</a:t>
            </a:r>
          </a:p>
          <a:p>
            <a:pPr marL="0" indent="0" algn="r" rtl="1">
              <a:buNone/>
            </a:pPr>
            <a:endParaRPr lang="fa-IR" sz="3300" dirty="0" smtClean="0">
              <a:solidFill>
                <a:prstClr val="black"/>
              </a:solidFill>
            </a:endParaRPr>
          </a:p>
          <a:p>
            <a:pPr marL="0" indent="0" algn="r" rtl="1">
              <a:buNone/>
            </a:pPr>
            <a:r>
              <a:rPr lang="fa-IR" sz="3300" dirty="0" smtClean="0">
                <a:solidFill>
                  <a:prstClr val="black"/>
                </a:solidFill>
              </a:rPr>
              <a:t>*</a:t>
            </a:r>
            <a:r>
              <a:rPr lang="fa-IR" sz="3300" b="1" dirty="0" smtClean="0">
                <a:solidFill>
                  <a:prstClr val="black"/>
                </a:solidFill>
              </a:rPr>
              <a:t> مشاوره تغذیه</a:t>
            </a:r>
          </a:p>
          <a:p>
            <a:pPr marL="0" indent="0" algn="r" rtl="1">
              <a:buNone/>
            </a:pPr>
            <a:r>
              <a:rPr lang="fa-IR" sz="3300" dirty="0" smtClean="0">
                <a:solidFill>
                  <a:prstClr val="black"/>
                </a:solidFill>
              </a:rPr>
              <a:t>*</a:t>
            </a:r>
            <a:r>
              <a:rPr lang="fa-IR" sz="3300" b="1" dirty="0" smtClean="0">
                <a:solidFill>
                  <a:prstClr val="black"/>
                </a:solidFill>
              </a:rPr>
              <a:t>مشاوره ژنتیک</a:t>
            </a:r>
          </a:p>
          <a:p>
            <a:pPr marL="0" indent="0" algn="r" rtl="1">
              <a:buNone/>
            </a:pPr>
            <a:r>
              <a:rPr lang="fa-IR" sz="3300" dirty="0" smtClean="0">
                <a:solidFill>
                  <a:prstClr val="black"/>
                </a:solidFill>
              </a:rPr>
              <a:t>*</a:t>
            </a:r>
            <a:r>
              <a:rPr lang="fa-IR" sz="3300" b="1" dirty="0" smtClean="0">
                <a:solidFill>
                  <a:prstClr val="black"/>
                </a:solidFill>
              </a:rPr>
              <a:t>مشاوره جنین شناس</a:t>
            </a:r>
          </a:p>
          <a:p>
            <a:pPr marL="0" indent="0" algn="r" rtl="1">
              <a:buNone/>
            </a:pPr>
            <a:r>
              <a:rPr lang="fa-IR" sz="3300" b="1" dirty="0" smtClean="0">
                <a:solidFill>
                  <a:prstClr val="black"/>
                </a:solidFill>
              </a:rPr>
              <a:t>*مشاوره پزشک قانونی</a:t>
            </a:r>
          </a:p>
          <a:p>
            <a:pPr marL="0" indent="0" algn="r" rtl="1">
              <a:buNone/>
            </a:pPr>
            <a:r>
              <a:rPr lang="fa-IR" sz="3300" b="1" dirty="0" smtClean="0">
                <a:solidFill>
                  <a:prstClr val="black"/>
                </a:solidFill>
              </a:rPr>
              <a:t>*مشاوره روانپزشکی  </a:t>
            </a:r>
          </a:p>
          <a:p>
            <a:pPr marL="0" indent="0" algn="r" rtl="1">
              <a:buNone/>
            </a:pPr>
            <a:r>
              <a:rPr lang="fa-IR" sz="3300" dirty="0" smtClean="0">
                <a:solidFill>
                  <a:prstClr val="black"/>
                </a:solidFill>
              </a:rPr>
              <a:t> </a:t>
            </a:r>
            <a:endParaRPr lang="fa-IR" sz="3300" dirty="0"/>
          </a:p>
          <a:p>
            <a:pPr marL="0" indent="0" algn="r" rtl="1">
              <a:buNone/>
            </a:pPr>
            <a:endParaRPr lang="en-US" dirty="0"/>
          </a:p>
        </p:txBody>
      </p:sp>
      <p:pic>
        <p:nvPicPr>
          <p:cNvPr id="12291" name="Picture 3" descr="D:\mazaheri\عکس ها\images144.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3068960"/>
            <a:ext cx="302433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2447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dirty="0" smtClean="0"/>
              <a:t>انجام جلسات مشاوره روانشناسی به صورت فردی و گروهی</a:t>
            </a:r>
            <a:endParaRPr lang="fa-IR" dirty="0"/>
          </a:p>
        </p:txBody>
      </p:sp>
      <p:sp>
        <p:nvSpPr>
          <p:cNvPr id="3" name="Title 2"/>
          <p:cNvSpPr>
            <a:spLocks noGrp="1"/>
          </p:cNvSpPr>
          <p:nvPr>
            <p:ph type="title"/>
          </p:nvPr>
        </p:nvSpPr>
        <p:spPr/>
        <p:txBody>
          <a:bodyPr/>
          <a:lstStyle/>
          <a:p>
            <a:r>
              <a:rPr lang="fa-IR" sz="4400" dirty="0" smtClean="0"/>
              <a:t> جلسات مشاوره روانشناسی جهت کاهش اضطراب بیماران </a:t>
            </a:r>
            <a:endParaRPr lang="en-US" sz="4400" dirty="0"/>
          </a:p>
        </p:txBody>
      </p:sp>
      <p:pic>
        <p:nvPicPr>
          <p:cNvPr id="4099" name="Picture 3" descr="D:\mazaheri\عکس ها\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84984"/>
            <a:ext cx="367240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3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1988840"/>
            <a:ext cx="7745505" cy="3877815"/>
          </a:xfrm>
        </p:spPr>
        <p:txBody>
          <a:bodyPr>
            <a:normAutofit lnSpcReduction="10000"/>
          </a:bodyPr>
          <a:lstStyle/>
          <a:p>
            <a:pPr algn="r" rtl="1"/>
            <a:endParaRPr lang="ar-DZ" dirty="0"/>
          </a:p>
          <a:p>
            <a:pPr algn="r" rtl="1"/>
            <a:r>
              <a:rPr lang="ar-DZ" dirty="0"/>
              <a:t>در این جلسات که به صورت منظم هر هفته برگزار میگردد زن و شوهر با هم حضور یافته </a:t>
            </a:r>
          </a:p>
          <a:p>
            <a:pPr algn="r" rtl="1"/>
            <a:r>
              <a:rPr lang="ar-DZ" dirty="0"/>
              <a:t>در جلسه ابتدا فرایند های ذرمان شامل روش های درمانی درصد موفقیت هزینه های درمان رح داده میشود</a:t>
            </a:r>
          </a:p>
          <a:p>
            <a:pPr algn="r" rtl="1"/>
            <a:r>
              <a:rPr lang="ar-DZ" dirty="0"/>
              <a:t>سپس در مورد اضطراب و تاثیر ان در پروسه درمان صحبت میشود و زوجین تجربه های خود را مطرح مینمایند </a:t>
            </a:r>
          </a:p>
          <a:p>
            <a:pPr algn="r" rtl="1"/>
            <a:r>
              <a:rPr lang="ar-DZ" dirty="0"/>
              <a:t>و سپس عوامل اضطراب زا و چگونگی مقابله با ان اموزش داده میشود </a:t>
            </a:r>
            <a:r>
              <a:rPr lang="fa-IR" dirty="0" smtClean="0"/>
              <a:t>(مانند رازداری در پروسه درمان عدم جابجایی مرکزبه صورت مکرر چگونگی مقابله با فشارهای اجتماعی و ....)</a:t>
            </a:r>
            <a:endParaRPr lang="ar-DZ" dirty="0"/>
          </a:p>
          <a:p>
            <a:pPr algn="r" rtl="1"/>
            <a:endParaRPr lang="en-US" dirty="0"/>
          </a:p>
        </p:txBody>
      </p:sp>
      <p:sp>
        <p:nvSpPr>
          <p:cNvPr id="3" name="Title 2"/>
          <p:cNvSpPr>
            <a:spLocks noGrp="1"/>
          </p:cNvSpPr>
          <p:nvPr>
            <p:ph type="title"/>
          </p:nvPr>
        </p:nvSpPr>
        <p:spPr/>
        <p:txBody>
          <a:bodyPr/>
          <a:lstStyle/>
          <a:p>
            <a:r>
              <a:rPr lang="fa-IR" dirty="0" smtClean="0"/>
              <a:t>مشاوره گروهی بخش ناباروری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52" y="4725144"/>
            <a:ext cx="1368152" cy="1934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74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این جلسات که در طول پروسه درمان از ابتدا تا انتهای درمان و نیز دوران  بارداری ادامه می یابد </a:t>
            </a:r>
          </a:p>
          <a:p>
            <a:pPr algn="r" rtl="1"/>
            <a:r>
              <a:rPr lang="fa-IR" dirty="0"/>
              <a:t> </a:t>
            </a:r>
            <a:r>
              <a:rPr lang="fa-IR" dirty="0" smtClean="0"/>
              <a:t>جلسات مشاوره جهت کاهش اضطراب و افسردگی بیماران </a:t>
            </a:r>
          </a:p>
          <a:p>
            <a:pPr algn="r" rtl="1"/>
            <a:r>
              <a:rPr lang="fa-IR" dirty="0" smtClean="0"/>
              <a:t>جلسات زوج درمانی جهت کاهش مشکلات ارتباطی زوجین </a:t>
            </a:r>
          </a:p>
          <a:p>
            <a:pPr algn="r" rtl="1"/>
            <a:r>
              <a:rPr lang="fa-IR" dirty="0" smtClean="0"/>
              <a:t>جلسه سکس تراپی جهت درمان مشکلات جنسی زوجین (واژینیسموس –اختلال عملکرد جنسی )</a:t>
            </a:r>
          </a:p>
          <a:p>
            <a:pPr algn="r" rtl="1"/>
            <a:r>
              <a:rPr lang="fa-IR" dirty="0" smtClean="0"/>
              <a:t>مشاوره با زوجین جهت اماده سازی پروسه اهدا یا رحم جایگزین </a:t>
            </a:r>
          </a:p>
          <a:p>
            <a:pPr algn="r" rtl="1"/>
            <a:r>
              <a:rPr lang="fa-IR" dirty="0" smtClean="0"/>
              <a:t>در صورت تشخیص ارجائ به روانپزشک جهت دارو درمانی </a:t>
            </a:r>
          </a:p>
        </p:txBody>
      </p:sp>
      <p:sp>
        <p:nvSpPr>
          <p:cNvPr id="3" name="Title 2"/>
          <p:cNvSpPr>
            <a:spLocks noGrp="1"/>
          </p:cNvSpPr>
          <p:nvPr>
            <p:ph type="title"/>
          </p:nvPr>
        </p:nvSpPr>
        <p:spPr/>
        <p:txBody>
          <a:bodyPr/>
          <a:lstStyle/>
          <a:p>
            <a:r>
              <a:rPr lang="fa-IR" dirty="0" smtClean="0"/>
              <a:t>مشاوره فردی بخش ناباروری </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4" y="4797152"/>
            <a:ext cx="163595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67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تمامی اطلاعات به بیمااران علاوه بر آموزش های شفاهی به صورت پمفلت و نیز پاور پوینت به انها ارایه میگردد</a:t>
            </a:r>
          </a:p>
          <a:p>
            <a:pPr algn="r" rtl="1"/>
            <a:r>
              <a:rPr lang="fa-IR" dirty="0" smtClean="0"/>
              <a:t>ونیز مراجعین در ساعات تعیین شده مشاوره تلفنی نیز با کادر درمان بخش داشته </a:t>
            </a:r>
          </a:p>
          <a:p>
            <a:pPr algn="r" rtl="1"/>
            <a:endParaRPr lang="en-US" dirty="0"/>
          </a:p>
        </p:txBody>
      </p:sp>
      <p:sp>
        <p:nvSpPr>
          <p:cNvPr id="3" name="Title 2"/>
          <p:cNvSpPr>
            <a:spLocks noGrp="1"/>
          </p:cNvSpPr>
          <p:nvPr>
            <p:ph type="title"/>
          </p:nvPr>
        </p:nvSpPr>
        <p:spPr/>
        <p:txBody>
          <a:bodyPr/>
          <a:lstStyle/>
          <a:p>
            <a:r>
              <a:rPr lang="fa-IR" dirty="0" smtClean="0"/>
              <a:t>ارایه اطلاعات لازم اموزشی </a:t>
            </a:r>
            <a:endParaRPr lang="en-US" dirty="0"/>
          </a:p>
        </p:txBody>
      </p:sp>
      <p:pic>
        <p:nvPicPr>
          <p:cNvPr id="11266" name="Picture 2" descr="D:\mazaheri\عکس ها\tokhmak\imagesCA4AOB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89040"/>
            <a:ext cx="302433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49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endParaRPr lang="fa-IR" dirty="0" smtClean="0"/>
          </a:p>
          <a:p>
            <a:pPr algn="r" rtl="1"/>
            <a:r>
              <a:rPr lang="fa-IR" dirty="0" smtClean="0"/>
              <a:t>در بخش بعد از اموزش های شفاهی که به بیماران داده میشود نکات لازم مورد توجه بیمار به صورت پمفلت هم به انها داده میشود </a:t>
            </a:r>
          </a:p>
          <a:p>
            <a:pPr algn="r" rtl="1"/>
            <a:r>
              <a:rPr lang="fa-IR" dirty="0" smtClean="0"/>
              <a:t>که نمونه هایی از انها در اسلاد بعدی گذاشته شده .</a:t>
            </a:r>
            <a:endParaRPr lang="en-US" dirty="0"/>
          </a:p>
        </p:txBody>
      </p:sp>
      <p:sp>
        <p:nvSpPr>
          <p:cNvPr id="3" name="Title 2"/>
          <p:cNvSpPr>
            <a:spLocks noGrp="1"/>
          </p:cNvSpPr>
          <p:nvPr>
            <p:ph type="title"/>
          </p:nvPr>
        </p:nvSpPr>
        <p:spPr/>
        <p:txBody>
          <a:bodyPr/>
          <a:lstStyle/>
          <a:p>
            <a:r>
              <a:rPr lang="fa-IR" dirty="0" smtClean="0"/>
              <a:t>نمونه پمفلت های آموزش بخش </a:t>
            </a:r>
            <a:endParaRPr lang="en-US" dirty="0"/>
          </a:p>
        </p:txBody>
      </p:sp>
      <p:pic>
        <p:nvPicPr>
          <p:cNvPr id="1026" name="Picture 2" descr="D:\mazaheri\عکس ها\New folder\images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293096"/>
            <a:ext cx="3168352" cy="204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6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r" rtl="1"/>
            <a:r>
              <a:rPr lang="en-US" dirty="0" smtClean="0"/>
              <a:t>-</a:t>
            </a:r>
            <a:r>
              <a:rPr lang="en-US" dirty="0"/>
              <a:t>	</a:t>
            </a:r>
            <a:r>
              <a:rPr lang="ar-DZ" dirty="0"/>
              <a:t>از فردا  یک شب  درمیان  به مدت یک هفته ارتباط جنسی داشته باشید .</a:t>
            </a:r>
          </a:p>
          <a:p>
            <a:pPr algn="r" rtl="1"/>
            <a:r>
              <a:rPr lang="ar-DZ" dirty="0"/>
              <a:t>-	از امشب شبي يك عدد شياف واژینال استفاده شود .</a:t>
            </a:r>
          </a:p>
          <a:p>
            <a:pPr algn="r" rtl="1"/>
            <a:r>
              <a:rPr lang="ar-DZ" dirty="0"/>
              <a:t>-	از نظر تغذیه رزیم غذایی خاصی نیاز نمی باشد فقط از خوردن فست فود ها و غذا های کنسرو شده  و مواد نگهدارنده خودداری کنید .</a:t>
            </a:r>
          </a:p>
          <a:p>
            <a:pPr algn="r" rtl="1"/>
            <a:r>
              <a:rPr lang="ar-DZ" dirty="0"/>
              <a:t>-	استراحت به صورت نسبی میباشد تا 48 ساعت پس از </a:t>
            </a:r>
            <a:r>
              <a:rPr lang="en-US" dirty="0"/>
              <a:t>IUI </a:t>
            </a:r>
            <a:r>
              <a:rPr lang="ar-DZ" dirty="0"/>
              <a:t>كار سنگين انجام ندهيد.</a:t>
            </a:r>
          </a:p>
          <a:p>
            <a:pPr algn="r" rtl="1"/>
            <a:r>
              <a:rPr lang="ar-DZ" dirty="0"/>
              <a:t>-	داروهاي خوراكي و همچنین ویتامین ها اکه در سیکل درمان داده شده ،اگر هنوز باقی مانده استفاده گردد.</a:t>
            </a:r>
          </a:p>
          <a:p>
            <a:pPr algn="r" rtl="1"/>
            <a:r>
              <a:rPr lang="ar-DZ" dirty="0"/>
              <a:t>-	در صورت وجود کمر درد ویا لکه بینی های غیر طبیعی اطلاع داده شود .</a:t>
            </a:r>
          </a:p>
          <a:p>
            <a:pPr algn="r" rtl="1"/>
            <a:r>
              <a:rPr lang="ar-DZ" dirty="0"/>
              <a:t>-	در طول دوره ارامش خود را حفظ نمایید وبه توصیه های روانشناس عمل نمایید از استرس و اضطراب دوری نمایید .</a:t>
            </a:r>
          </a:p>
          <a:p>
            <a:pPr algn="r" rtl="1"/>
            <a:r>
              <a:rPr lang="ar-DZ" dirty="0"/>
              <a:t>-	15 روز پس از </a:t>
            </a:r>
            <a:r>
              <a:rPr lang="en-US" dirty="0"/>
              <a:t>IUI </a:t>
            </a:r>
            <a:r>
              <a:rPr lang="ar-DZ" dirty="0"/>
              <a:t>آزمايش  خون بارداري انجام داده، اطلاع دهيد.                                      </a:t>
            </a:r>
          </a:p>
          <a:p>
            <a:pPr algn="r" rtl="1"/>
            <a:r>
              <a:rPr lang="ar-DZ" dirty="0"/>
              <a:t>-	</a:t>
            </a:r>
          </a:p>
          <a:p>
            <a:pPr algn="r" rtl="1"/>
            <a:r>
              <a:rPr lang="ar-DZ" dirty="0"/>
              <a:t>-	شماره تماس :55062628    داخلی160    خانم مظاهری  روانشناس بخش </a:t>
            </a:r>
            <a:endParaRPr lang="en-US" dirty="0"/>
          </a:p>
        </p:txBody>
      </p:sp>
      <p:sp>
        <p:nvSpPr>
          <p:cNvPr id="3" name="Title 2"/>
          <p:cNvSpPr>
            <a:spLocks noGrp="1"/>
          </p:cNvSpPr>
          <p:nvPr>
            <p:ph type="title"/>
          </p:nvPr>
        </p:nvSpPr>
        <p:spPr>
          <a:xfrm>
            <a:off x="683568" y="332656"/>
            <a:ext cx="7756263" cy="1054250"/>
          </a:xfrm>
        </p:spPr>
        <p:txBody>
          <a:bodyPr/>
          <a:lstStyle/>
          <a:p>
            <a:r>
              <a:rPr lang="en-US" dirty="0"/>
              <a:t/>
            </a:r>
            <a:br>
              <a:rPr lang="en-US" dirty="0"/>
            </a:br>
            <a:r>
              <a:rPr lang="en-US" dirty="0" smtClean="0"/>
              <a:t>IUI</a:t>
            </a:r>
            <a:r>
              <a:rPr lang="fa-IR" dirty="0" smtClean="0"/>
              <a:t>پمفلت آموزش بعد از </a:t>
            </a:r>
            <a:endParaRPr lang="en-US" dirty="0"/>
          </a:p>
        </p:txBody>
      </p:sp>
    </p:spTree>
    <p:extLst>
      <p:ext uri="{BB962C8B-B14F-4D97-AF65-F5344CB8AC3E}">
        <p14:creationId xmlns:p14="http://schemas.microsoft.com/office/powerpoint/2010/main" val="414870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r" rtl="1"/>
            <a:endParaRPr lang="ar-DZ" dirty="0"/>
          </a:p>
          <a:p>
            <a:pPr algn="r" rtl="1"/>
            <a:r>
              <a:rPr lang="ar-DZ" dirty="0"/>
              <a:t>1-بعد از یک ساعت استراحت در بخش میتوانید مرخص شوید.</a:t>
            </a:r>
          </a:p>
          <a:p>
            <a:pPr algn="r" rtl="1"/>
            <a:r>
              <a:rPr lang="ar-DZ" dirty="0"/>
              <a:t>2-جنین های اضافی با کیفیت مناسب طبق نظر جنین شناس  ودر صورت تمایل شما فریز می شوند.</a:t>
            </a:r>
          </a:p>
          <a:p>
            <a:pPr algn="r" rtl="1"/>
            <a:r>
              <a:rPr lang="ar-DZ" dirty="0"/>
              <a:t>3-پس از انتقال جنین اقامت شما در تهران  لزومی ندارد ودر همان روز می توانید به  شهرستان محل اقامت  خود مراجعه نمایید  مگر اینکه پزشک شما توصیه هایی در این مورد داشته باشد.</a:t>
            </a:r>
          </a:p>
          <a:p>
            <a:pPr algn="r" rtl="1"/>
            <a:r>
              <a:rPr lang="ar-DZ" dirty="0"/>
              <a:t>4-انتقال از مرکز به منزل نیازی به امبولانس ندارد.</a:t>
            </a:r>
          </a:p>
          <a:p>
            <a:pPr algn="r" rtl="1"/>
            <a:r>
              <a:rPr lang="ar-DZ" dirty="0"/>
              <a:t>5-لطفا دستورات دارویی قبلی را  ادامه دهید .</a:t>
            </a:r>
          </a:p>
          <a:p>
            <a:pPr algn="r" rtl="1"/>
            <a:r>
              <a:rPr lang="ar-DZ" dirty="0"/>
              <a:t>6-داروهای تجویز شده خوراکی تزریقی ویا شیاف های واژینال را تازمان انجام ازمایش به هیچ عنوان قطع نکرده ودر صورت اتمام  داروها به بخش مراجعه کرده تا مجددا نسخه شود.</a:t>
            </a:r>
          </a:p>
          <a:p>
            <a:pPr algn="r" rtl="1"/>
            <a:r>
              <a:rPr lang="ar-DZ" dirty="0"/>
              <a:t>7- دوهفته استراحت مطلق نیاز است البته کار های شخصی مانند دستشویی رفتن ویا نشستن اشکال ندارد از انجام کارهای سنگین خودداری نمایید.</a:t>
            </a:r>
          </a:p>
          <a:p>
            <a:pPr algn="r" rtl="1"/>
            <a:r>
              <a:rPr lang="ar-DZ" dirty="0"/>
              <a:t>8-بعد از 5روز حمام رفتن کوتاه به صورت نشسته  اشکال ندارد .</a:t>
            </a:r>
          </a:p>
          <a:p>
            <a:pPr algn="r" rtl="1"/>
            <a:r>
              <a:rPr lang="ar-DZ" dirty="0"/>
              <a:t>9- برنامه غذایی داده شده را رعایت نمایید .</a:t>
            </a:r>
          </a:p>
          <a:p>
            <a:pPr algn="r" rtl="1"/>
            <a:r>
              <a:rPr lang="ar-DZ" dirty="0"/>
              <a:t>10-به هیچ عنوان نزدیکی نداشته باشید .</a:t>
            </a:r>
          </a:p>
          <a:p>
            <a:pPr algn="r" rtl="1"/>
            <a:r>
              <a:rPr lang="ar-DZ" dirty="0"/>
              <a:t>11-در صورت لکه بینی و یا کمر درد غیر معمول حتما اطلاع دهید .</a:t>
            </a:r>
          </a:p>
          <a:p>
            <a:pPr algn="r" rtl="1"/>
            <a:r>
              <a:rPr lang="ar-DZ" dirty="0"/>
              <a:t>12-در طول دوره ارامش خود را حفظ کرده و به توصیه های روانشناس عمل نموده و از استرس و اضطراب دوری کنید .</a:t>
            </a:r>
          </a:p>
          <a:p>
            <a:pPr algn="r" rtl="1"/>
            <a:r>
              <a:rPr lang="ar-DZ" dirty="0"/>
              <a:t>13-دو هفته بعدازانتقال جنین ازمایش حاملگی را انجام داده وجواب رابه مرکز اطلاع دهید.</a:t>
            </a:r>
          </a:p>
          <a:p>
            <a:pPr algn="r" rtl="1"/>
            <a:r>
              <a:rPr lang="ar-DZ" dirty="0"/>
              <a:t>14 -در صورت  مثبت شدن جواب ازمایش بارداری ضمن هماهنگی به مرکز مراجعه نمایید  وبه هیچ عنوان داروهای خود را قطع نکنید.</a:t>
            </a:r>
          </a:p>
          <a:p>
            <a:pPr algn="r" rtl="1"/>
            <a:r>
              <a:rPr lang="ar-DZ" dirty="0"/>
              <a:t>                                                       شماره تماس  :       55062628        داخلی </a:t>
            </a:r>
            <a:r>
              <a:rPr lang="ar-DZ" dirty="0" smtClean="0"/>
              <a:t>160-162</a:t>
            </a:r>
            <a:r>
              <a:rPr lang="en-US" dirty="0" smtClean="0"/>
              <a:t> </a:t>
            </a:r>
            <a:r>
              <a:rPr lang="fa-IR" dirty="0" smtClean="0"/>
              <a:t>خانم مظاهری روانشناس بخش</a:t>
            </a:r>
            <a:endParaRPr lang="en-US" dirty="0"/>
          </a:p>
        </p:txBody>
      </p:sp>
      <p:sp>
        <p:nvSpPr>
          <p:cNvPr id="3" name="Title 2"/>
          <p:cNvSpPr>
            <a:spLocks noGrp="1"/>
          </p:cNvSpPr>
          <p:nvPr>
            <p:ph type="title"/>
          </p:nvPr>
        </p:nvSpPr>
        <p:spPr/>
        <p:txBody>
          <a:bodyPr/>
          <a:lstStyle/>
          <a:p>
            <a:r>
              <a:rPr lang="en-US" dirty="0"/>
              <a:t/>
            </a:r>
            <a:br>
              <a:rPr lang="en-US" dirty="0"/>
            </a:br>
            <a:r>
              <a:rPr lang="en-US" dirty="0" smtClean="0"/>
              <a:t>IVF</a:t>
            </a:r>
            <a:r>
              <a:rPr lang="ar-DZ" dirty="0" smtClean="0"/>
              <a:t>پمفلت </a:t>
            </a:r>
            <a:r>
              <a:rPr lang="ar-DZ" dirty="0"/>
              <a:t>آموزش بعد از </a:t>
            </a:r>
            <a:endParaRPr lang="en-US" dirty="0"/>
          </a:p>
        </p:txBody>
      </p:sp>
    </p:spTree>
    <p:extLst>
      <p:ext uri="{BB962C8B-B14F-4D97-AF65-F5344CB8AC3E}">
        <p14:creationId xmlns:p14="http://schemas.microsoft.com/office/powerpoint/2010/main" val="192914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r" rtl="1"/>
            <a:endParaRPr lang="ar-DZ" dirty="0"/>
          </a:p>
          <a:p>
            <a:pPr algn="r" rtl="1"/>
            <a:endParaRPr lang="ar-DZ" dirty="0"/>
          </a:p>
          <a:p>
            <a:pPr algn="r" rtl="1"/>
            <a:r>
              <a:rPr lang="ar-DZ" dirty="0"/>
              <a:t>   دستورالمعل جمع اوری ازمایش مایع منی (انزال )</a:t>
            </a:r>
          </a:p>
          <a:p>
            <a:pPr algn="r" rtl="1"/>
            <a:endParaRPr lang="ar-DZ" dirty="0"/>
          </a:p>
          <a:p>
            <a:pPr algn="r" rtl="1"/>
            <a:r>
              <a:rPr lang="ar-DZ" dirty="0"/>
              <a:t>1- برای دادن ازمایش هر روز 9-8 صبح بدون نیاز به وقت قبلی در بخش حضور داشته باشید.</a:t>
            </a:r>
          </a:p>
          <a:p>
            <a:pPr algn="r" rtl="1"/>
            <a:endParaRPr lang="ar-DZ" dirty="0"/>
          </a:p>
          <a:p>
            <a:pPr algn="r" rtl="1"/>
            <a:r>
              <a:rPr lang="ar-DZ" dirty="0"/>
              <a:t>2-  3 تا 5 روز از اخرین نزدیکی یا انزال گذشته باشد.</a:t>
            </a:r>
          </a:p>
          <a:p>
            <a:pPr algn="r" rtl="1"/>
            <a:endParaRPr lang="ar-DZ" dirty="0"/>
          </a:p>
          <a:p>
            <a:pPr algn="r" rtl="1"/>
            <a:r>
              <a:rPr lang="ar-DZ" dirty="0"/>
              <a:t>3- برای دادن نمونه به تنهایی یا به همراه همسر میتوانید مراجعه نمایید. </a:t>
            </a:r>
          </a:p>
          <a:p>
            <a:pPr algn="r" rtl="1"/>
            <a:endParaRPr lang="ar-DZ" dirty="0"/>
          </a:p>
          <a:p>
            <a:pPr algn="r" rtl="1"/>
            <a:r>
              <a:rPr lang="ar-DZ" dirty="0"/>
              <a:t>4- نمونه در اتاق مخصوص گرفته میشود لازم است مستقیما کل نمونه در ظرف داده شده ریخته شود و از کرم ، صابون ،ویا مواد لغزنده استفاده نگرد.</a:t>
            </a:r>
          </a:p>
          <a:p>
            <a:pPr algn="r" rtl="1"/>
            <a:endParaRPr lang="ar-DZ" dirty="0"/>
          </a:p>
          <a:p>
            <a:pPr algn="r" rtl="1"/>
            <a:r>
              <a:rPr lang="ar-DZ" dirty="0"/>
              <a:t>5- لطفا قبل از وارد شدن به اتاق نمونه گیری لامپ قرمز رنگ پشت درب را روشن نموده و بعد از خروج ظرف نمونه را در جایگاه قرار داده و لامپ را خاموش کنید .</a:t>
            </a:r>
          </a:p>
          <a:p>
            <a:pPr algn="r" rtl="1"/>
            <a:endParaRPr lang="ar-DZ" dirty="0"/>
          </a:p>
          <a:p>
            <a:pPr algn="r" rtl="1"/>
            <a:r>
              <a:rPr lang="ar-DZ" dirty="0"/>
              <a:t>6- آزمایش ژنتیک اسپرم(</a:t>
            </a:r>
            <a:r>
              <a:rPr lang="en-US" dirty="0"/>
              <a:t>DNA ) </a:t>
            </a:r>
            <a:r>
              <a:rPr lang="ar-DZ" dirty="0"/>
              <a:t>با وقت قبلی گرفته میشود</a:t>
            </a:r>
          </a:p>
          <a:p>
            <a:pPr algn="r" rtl="1"/>
            <a:endParaRPr lang="en-US" dirty="0"/>
          </a:p>
        </p:txBody>
      </p:sp>
      <p:sp>
        <p:nvSpPr>
          <p:cNvPr id="3" name="Title 2"/>
          <p:cNvSpPr>
            <a:spLocks noGrp="1"/>
          </p:cNvSpPr>
          <p:nvPr>
            <p:ph type="title"/>
          </p:nvPr>
        </p:nvSpPr>
        <p:spPr/>
        <p:txBody>
          <a:bodyPr/>
          <a:lstStyle/>
          <a:p>
            <a:r>
              <a:rPr lang="fa-IR" dirty="0" smtClean="0"/>
              <a:t>پمفلت آموزشی جمع آوری اسپرم </a:t>
            </a:r>
            <a:endParaRPr lang="en-US" dirty="0"/>
          </a:p>
        </p:txBody>
      </p:sp>
    </p:spTree>
    <p:extLst>
      <p:ext uri="{BB962C8B-B14F-4D97-AF65-F5344CB8AC3E}">
        <p14:creationId xmlns:p14="http://schemas.microsoft.com/office/powerpoint/2010/main" val="276510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r" rtl="1"/>
            <a:r>
              <a:rPr lang="ar-DZ" dirty="0" smtClean="0"/>
              <a:t>قرص </a:t>
            </a:r>
            <a:r>
              <a:rPr lang="ar-DZ" dirty="0"/>
              <a:t>کلومیفن / لتروزول از .......... شب ،شبی ........ عدد تا پنج شب </a:t>
            </a:r>
          </a:p>
          <a:p>
            <a:pPr algn="r" rtl="1"/>
            <a:r>
              <a:rPr lang="ar-DZ" dirty="0"/>
              <a:t>1-	آمپول ............... از تاریخ .............. روزی ...... عدد ، ...... پودر+ ........... محلول تزریق گردد.</a:t>
            </a:r>
          </a:p>
          <a:p>
            <a:pPr algn="r" rtl="1"/>
            <a:endParaRPr lang="ar-DZ" dirty="0"/>
          </a:p>
          <a:p>
            <a:pPr algn="r" rtl="1"/>
            <a:endParaRPr lang="ar-DZ" dirty="0"/>
          </a:p>
          <a:p>
            <a:pPr algn="r" rtl="1"/>
            <a:endParaRPr lang="ar-DZ" dirty="0"/>
          </a:p>
          <a:p>
            <a:pPr algn="r" rtl="1"/>
            <a:r>
              <a:rPr lang="ar-DZ" dirty="0"/>
              <a:t>2-	تاریخ ................ جهت سونوگرافی مراجعه نمایید.</a:t>
            </a:r>
          </a:p>
          <a:p>
            <a:pPr algn="r" rtl="1"/>
            <a:r>
              <a:rPr lang="ar-DZ" dirty="0"/>
              <a:t>3-	آمپول </a:t>
            </a:r>
            <a:r>
              <a:rPr lang="en-US" dirty="0"/>
              <a:t>HCG  </a:t>
            </a:r>
            <a:r>
              <a:rPr lang="ar-DZ" dirty="0"/>
              <a:t>در تاریخ ............ تزریق عضلانی گردد.</a:t>
            </a:r>
          </a:p>
          <a:p>
            <a:pPr algn="r" rtl="1"/>
            <a:r>
              <a:rPr lang="ar-DZ" dirty="0"/>
              <a:t>4-	دو تا سه روز قبل از تاریخ </a:t>
            </a:r>
            <a:r>
              <a:rPr lang="en-US" dirty="0"/>
              <a:t>IUI  </a:t>
            </a:r>
            <a:r>
              <a:rPr lang="ar-DZ" dirty="0"/>
              <a:t>نزدیکی نداشته باشید.</a:t>
            </a:r>
          </a:p>
          <a:p>
            <a:pPr algn="r" rtl="1"/>
            <a:r>
              <a:rPr lang="ar-DZ" dirty="0"/>
              <a:t>5-	روز </a:t>
            </a:r>
            <a:r>
              <a:rPr lang="en-US" dirty="0"/>
              <a:t>IUI   </a:t>
            </a:r>
            <a:r>
              <a:rPr lang="ar-DZ" dirty="0"/>
              <a:t>در ساعت 7:30  صبح به همراه همسر حضور یابید.</a:t>
            </a:r>
          </a:p>
          <a:p>
            <a:pPr algn="r" rtl="1"/>
            <a:endParaRPr lang="ar-DZ" dirty="0"/>
          </a:p>
          <a:p>
            <a:pPr algn="r" rtl="1"/>
            <a:r>
              <a:rPr lang="ar-DZ" dirty="0"/>
              <a:t>توجه : تمام داروها در جای خنک ترجیحا دردرب  یخچال نگهداری شود.</a:t>
            </a:r>
          </a:p>
          <a:p>
            <a:pPr algn="r" rtl="1"/>
            <a:endParaRPr lang="en-US" dirty="0"/>
          </a:p>
        </p:txBody>
      </p:sp>
      <p:sp>
        <p:nvSpPr>
          <p:cNvPr id="3" name="Title 2"/>
          <p:cNvSpPr>
            <a:spLocks noGrp="1"/>
          </p:cNvSpPr>
          <p:nvPr>
            <p:ph type="title"/>
          </p:nvPr>
        </p:nvSpPr>
        <p:spPr/>
        <p:txBody>
          <a:bodyPr/>
          <a:lstStyle/>
          <a:p>
            <a:r>
              <a:rPr lang="fa-IR" dirty="0" smtClean="0"/>
              <a:t> </a:t>
            </a:r>
            <a:r>
              <a:rPr lang="en-US" dirty="0" smtClean="0"/>
              <a:t>IUI</a:t>
            </a:r>
            <a:r>
              <a:rPr lang="ar-DZ" dirty="0" smtClean="0"/>
              <a:t>دستورات </a:t>
            </a:r>
            <a:r>
              <a:rPr lang="ar-DZ" dirty="0"/>
              <a:t>دارویی در </a:t>
            </a:r>
            <a:r>
              <a:rPr lang="ar-DZ" dirty="0" smtClean="0"/>
              <a:t>سیکل</a:t>
            </a:r>
            <a:endParaRPr lang="en-US" dirty="0"/>
          </a:p>
        </p:txBody>
      </p:sp>
    </p:spTree>
    <p:extLst>
      <p:ext uri="{BB962C8B-B14F-4D97-AF65-F5344CB8AC3E}">
        <p14:creationId xmlns:p14="http://schemas.microsoft.com/office/powerpoint/2010/main" val="317840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2856"/>
            <a:ext cx="7745505" cy="4320479"/>
          </a:xfrm>
        </p:spPr>
        <p:txBody>
          <a:bodyPr>
            <a:noAutofit/>
          </a:bodyPr>
          <a:lstStyle/>
          <a:p>
            <a:pPr marL="0" indent="0" algn="r" rtl="1">
              <a:buNone/>
            </a:pPr>
            <a:endParaRPr lang="fa-IR" sz="1800" b="1" dirty="0"/>
          </a:p>
          <a:p>
            <a:pPr algn="r" rtl="1"/>
            <a:r>
              <a:rPr lang="fa-IR" sz="1800" b="1" dirty="0"/>
              <a:t>ویزیت  :</a:t>
            </a:r>
            <a:r>
              <a:rPr lang="fa-IR" sz="1800" b="1" dirty="0" smtClean="0"/>
              <a:t>     </a:t>
            </a:r>
            <a:r>
              <a:rPr lang="fa-IR" sz="1800" b="1" dirty="0"/>
              <a:t>ژنیکولوژی- </a:t>
            </a:r>
            <a:r>
              <a:rPr lang="fa-IR" sz="1800" b="1" dirty="0" smtClean="0"/>
              <a:t>آندرولوژی                      دوره های چرخشی رزیدنتی </a:t>
            </a:r>
            <a:endParaRPr lang="fa-IR" sz="1800" b="1" dirty="0"/>
          </a:p>
          <a:p>
            <a:pPr algn="r" rtl="1"/>
            <a:r>
              <a:rPr lang="fa-IR" sz="1800" b="1" dirty="0" smtClean="0"/>
              <a:t>سونوگرافی                                                        ژورنال کلاب</a:t>
            </a:r>
            <a:endParaRPr lang="fa-IR" sz="1800" b="1" dirty="0"/>
          </a:p>
          <a:p>
            <a:pPr algn="r" rtl="1"/>
            <a:r>
              <a:rPr lang="fa-IR" sz="1800" b="1" dirty="0" smtClean="0"/>
              <a:t>سونوهیستروگرافی                                              کنفرانس بخش </a:t>
            </a:r>
            <a:endParaRPr lang="fa-IR" sz="1800" b="1" dirty="0"/>
          </a:p>
          <a:p>
            <a:pPr algn="r" rtl="1"/>
            <a:r>
              <a:rPr lang="fa-IR" sz="1800" b="1" dirty="0"/>
              <a:t>لاپاراسکوپی        تشخیصی </a:t>
            </a:r>
            <a:r>
              <a:rPr lang="fa-IR" sz="1800" b="1" dirty="0" smtClean="0"/>
              <a:t>، درمانی                      جلسات </a:t>
            </a:r>
            <a:r>
              <a:rPr lang="en-US" sz="1800" b="1" dirty="0" smtClean="0"/>
              <a:t> MDT</a:t>
            </a:r>
            <a:endParaRPr lang="fa-IR" sz="1800" b="1" dirty="0"/>
          </a:p>
          <a:p>
            <a:pPr algn="r" rtl="1"/>
            <a:r>
              <a:rPr lang="fa-IR" sz="1800" b="1" dirty="0"/>
              <a:t>هیستروسکوپی        تشخیصی </a:t>
            </a:r>
            <a:r>
              <a:rPr lang="fa-IR" sz="1800" b="1" dirty="0" smtClean="0"/>
              <a:t>، درمانی</a:t>
            </a:r>
            <a:r>
              <a:rPr lang="en-US" sz="1800" b="1" dirty="0" smtClean="0"/>
              <a:t>      </a:t>
            </a:r>
            <a:r>
              <a:rPr lang="fa-IR" sz="1800" b="1" dirty="0" smtClean="0"/>
              <a:t>             برگزاری گارگاههای آموزشی</a:t>
            </a:r>
            <a:endParaRPr lang="fa-IR" sz="1800" b="1" dirty="0"/>
          </a:p>
          <a:p>
            <a:pPr algn="r" rtl="1"/>
            <a:r>
              <a:rPr lang="en-US" sz="1800" b="1" dirty="0" smtClean="0"/>
              <a:t>IUI</a:t>
            </a:r>
            <a:r>
              <a:rPr lang="fa-IR" sz="1800" b="1" dirty="0" smtClean="0"/>
              <a:t>                                                                پروژه های تحقیقاتی و پایان نامه ها        </a:t>
            </a:r>
            <a:r>
              <a:rPr lang="en-US" sz="1800" b="1" dirty="0" smtClean="0"/>
              <a:t>ICSI</a:t>
            </a:r>
            <a:endParaRPr lang="en-US" sz="1800" b="1" dirty="0"/>
          </a:p>
          <a:p>
            <a:pPr algn="r" rtl="1"/>
            <a:r>
              <a:rPr lang="en-US" sz="1800" b="1" dirty="0"/>
              <a:t>PGD</a:t>
            </a:r>
          </a:p>
          <a:p>
            <a:pPr algn="r" rtl="1"/>
            <a:r>
              <a:rPr lang="en-US" sz="1800" b="1" dirty="0"/>
              <a:t>FET</a:t>
            </a:r>
          </a:p>
          <a:p>
            <a:pPr algn="r" rtl="1"/>
            <a:r>
              <a:rPr lang="en-US" sz="1800" b="1" dirty="0"/>
              <a:t>SFA-SMT</a:t>
            </a:r>
          </a:p>
          <a:p>
            <a:pPr algn="r" rtl="1"/>
            <a:r>
              <a:rPr lang="en-US" sz="1800" b="1" dirty="0"/>
              <a:t>TESE -  PESA</a:t>
            </a:r>
          </a:p>
          <a:p>
            <a:pPr algn="r" rtl="1"/>
            <a:endParaRPr lang="en-US" sz="1800" b="1" dirty="0"/>
          </a:p>
          <a:p>
            <a:pPr algn="r" rtl="1"/>
            <a:endParaRPr lang="en-US" sz="1800" dirty="0"/>
          </a:p>
          <a:p>
            <a:pPr algn="r" rtl="1"/>
            <a:endParaRPr lang="en-US" sz="1800" dirty="0"/>
          </a:p>
        </p:txBody>
      </p:sp>
      <p:sp>
        <p:nvSpPr>
          <p:cNvPr id="3" name="Title 2"/>
          <p:cNvSpPr>
            <a:spLocks noGrp="1"/>
          </p:cNvSpPr>
          <p:nvPr>
            <p:ph type="title"/>
          </p:nvPr>
        </p:nvSpPr>
        <p:spPr>
          <a:xfrm>
            <a:off x="688490" y="260648"/>
            <a:ext cx="7756263" cy="1512168"/>
          </a:xfrm>
        </p:spPr>
        <p:txBody>
          <a:bodyPr/>
          <a:lstStyle/>
          <a:p>
            <a:r>
              <a:rPr lang="fa-IR" dirty="0" smtClean="0">
                <a:cs typeface="B Homa" pitchFamily="2" charset="-78"/>
              </a:rPr>
              <a:t> </a:t>
            </a:r>
            <a:r>
              <a:rPr lang="fa-IR" sz="4800" dirty="0" smtClean="0">
                <a:cs typeface="B Homa" pitchFamily="2" charset="-78"/>
              </a:rPr>
              <a:t>اقدامات </a:t>
            </a:r>
            <a:r>
              <a:rPr lang="fa-IR" sz="4800" dirty="0">
                <a:cs typeface="B Homa" pitchFamily="2" charset="-78"/>
              </a:rPr>
              <a:t>تشخیصی </a:t>
            </a:r>
            <a:r>
              <a:rPr lang="fa-IR" sz="4800" dirty="0" smtClean="0">
                <a:cs typeface="B Homa" pitchFamily="2" charset="-78"/>
              </a:rPr>
              <a:t>درمانی و آموزشی بخش ناباروری</a:t>
            </a:r>
            <a:endParaRPr lang="en-US" sz="4800" dirty="0">
              <a:cs typeface="B Homa" pitchFamily="2" charset="-78"/>
            </a:endParaRPr>
          </a:p>
        </p:txBody>
      </p:sp>
      <p:pic>
        <p:nvPicPr>
          <p:cNvPr id="2050" name="Picture 2" descr="D:\mazaheri\عکس ها\tokhmak\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4941168"/>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8510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r" rtl="1"/>
            <a:endParaRPr lang="ar-DZ" dirty="0"/>
          </a:p>
          <a:p>
            <a:pPr algn="r" rtl="1"/>
            <a:endParaRPr lang="ar-DZ" dirty="0"/>
          </a:p>
          <a:p>
            <a:pPr algn="r" rtl="1"/>
            <a:r>
              <a:rPr lang="ar-DZ" dirty="0"/>
              <a:t>از  تاریخ...................  آمپولهای زیز شروع گردد.              </a:t>
            </a:r>
          </a:p>
          <a:p>
            <a:pPr algn="r" rtl="1"/>
            <a:r>
              <a:rPr lang="ar-DZ" dirty="0"/>
              <a:t>    الف-   صبحها  امپول.................. روزی........ پودر+ ......  محلول زیزجلدی/عضلانی </a:t>
            </a:r>
          </a:p>
          <a:p>
            <a:pPr algn="r" rtl="1"/>
            <a:r>
              <a:rPr lang="ar-DZ" dirty="0"/>
              <a:t>                                                                                                                          </a:t>
            </a:r>
          </a:p>
          <a:p>
            <a:pPr algn="r" rtl="1"/>
            <a:r>
              <a:rPr lang="ar-DZ" dirty="0"/>
              <a:t>    ب-عصرها  امپول................ روزی.........  پودر+ .......      محلول تزریق زیر جلدی/عضلانی   </a:t>
            </a:r>
          </a:p>
          <a:p>
            <a:pPr algn="r" rtl="1"/>
            <a:r>
              <a:rPr lang="ar-DZ" dirty="0"/>
              <a:t>     </a:t>
            </a:r>
          </a:p>
          <a:p>
            <a:pPr algn="r" rtl="1"/>
            <a:r>
              <a:rPr lang="ar-DZ" dirty="0"/>
              <a:t>  ج- در صورت تزریق امپول سوپر فکت روزانه.......... واحدسرنگ انسولین یا .......  سی سی تزریق زیر جلدی انجام گردد.</a:t>
            </a:r>
          </a:p>
          <a:p>
            <a:pPr algn="r" rtl="1"/>
            <a:endParaRPr lang="ar-DZ" dirty="0"/>
          </a:p>
          <a:p>
            <a:pPr algn="r" rtl="1"/>
            <a:r>
              <a:rPr lang="ar-DZ" dirty="0"/>
              <a:t>د- آمپول ستروتایدیک عدد از تاریخ ..................ساعت ...... زیرجلدی تزریق گردد.</a:t>
            </a:r>
          </a:p>
          <a:p>
            <a:pPr algn="r" rtl="1"/>
            <a:endParaRPr lang="ar-DZ" dirty="0"/>
          </a:p>
          <a:p>
            <a:pPr algn="r" rtl="1"/>
            <a:r>
              <a:rPr lang="ar-DZ" dirty="0"/>
              <a:t>  توجه: کلیه امپولها باید در جای خنک ترجیحا درب یخچال نگهدار گردد.</a:t>
            </a:r>
          </a:p>
          <a:p>
            <a:pPr algn="r" rtl="1"/>
            <a:endParaRPr lang="en-US" dirty="0"/>
          </a:p>
        </p:txBody>
      </p:sp>
      <p:sp>
        <p:nvSpPr>
          <p:cNvPr id="3" name="Title 2"/>
          <p:cNvSpPr>
            <a:spLocks noGrp="1"/>
          </p:cNvSpPr>
          <p:nvPr>
            <p:ph type="title"/>
          </p:nvPr>
        </p:nvSpPr>
        <p:spPr/>
        <p:txBody>
          <a:bodyPr/>
          <a:lstStyle/>
          <a:p>
            <a:r>
              <a:rPr lang="ar-DZ" sz="3600" dirty="0"/>
              <a:t>دستورات شروع تحریک تخمک گذاری جهت شروع سیکل میکرواینجکشن</a:t>
            </a:r>
            <a:br>
              <a:rPr lang="ar-DZ" sz="3600" dirty="0"/>
            </a:br>
            <a:endParaRPr lang="en-US" sz="3600" dirty="0"/>
          </a:p>
        </p:txBody>
      </p:sp>
    </p:spTree>
    <p:extLst>
      <p:ext uri="{BB962C8B-B14F-4D97-AF65-F5344CB8AC3E}">
        <p14:creationId xmlns:p14="http://schemas.microsoft.com/office/powerpoint/2010/main" val="390051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193233" cy="4276997"/>
          </a:xfrm>
        </p:spPr>
        <p:txBody>
          <a:bodyPr>
            <a:normAutofit fontScale="70000" lnSpcReduction="20000"/>
          </a:bodyPr>
          <a:lstStyle/>
          <a:p>
            <a:pPr algn="r" rtl="1"/>
            <a:r>
              <a:rPr lang="ar-DZ" dirty="0"/>
              <a:t>اضطراب احساس ناخوشي، نگراني يا تنشي  است كه شما در پاسخ به شرايط تهديد كننده يا فشارزا ارائه مي دهيد.</a:t>
            </a:r>
          </a:p>
          <a:p>
            <a:pPr algn="r" rtl="1"/>
            <a:r>
              <a:rPr lang="ar-DZ" dirty="0"/>
              <a:t>اضطراب مي تواند خفيف يا چنان شديد باشد كه شما را به هراس افكند. به طورطبيعي اضطراب زود گذراست، ولي هر گاه مدت زمان طولاني دوام يابدو يا بدون فشاررواني يا تهديد روي دهد، آنگاه بايد بيماري تلقي شود. رابطه اضطراب با ناباروری                                    نازايي به عملكرد سايكولوژيك غير طبيعي يك قسمت از بدن در يك يا هر دو زوج اطلاق مي‌شودزمان های خاصی که استرس زا هستند                                                                                                                      1-زمان نزديكي جنسي  .</a:t>
            </a:r>
          </a:p>
          <a:p>
            <a:pPr algn="r" rtl="1"/>
            <a:r>
              <a:rPr lang="ar-DZ" dirty="0"/>
              <a:t>۲ – انتظار  براي  شروع  پريود،عقب انداختن .</a:t>
            </a:r>
          </a:p>
          <a:p>
            <a:pPr algn="r" rtl="1"/>
            <a:r>
              <a:rPr lang="ar-DZ" dirty="0"/>
              <a:t>۳- پاسخ دادن به سوالات فاميل و دوستان. </a:t>
            </a:r>
          </a:p>
          <a:p>
            <a:pPr algn="r" rtl="1"/>
            <a:r>
              <a:rPr lang="ar-DZ" dirty="0"/>
              <a:t>۴- تلاش براي درمان نازايي به همراه فشارهاي كاري.</a:t>
            </a:r>
          </a:p>
          <a:p>
            <a:pPr algn="r" rtl="1"/>
            <a:r>
              <a:rPr lang="ar-DZ" dirty="0"/>
              <a:t>۵- تصميم براي ديدن پزشك.</a:t>
            </a:r>
          </a:p>
          <a:p>
            <a:pPr algn="r" rtl="1"/>
            <a:r>
              <a:rPr lang="ar-DZ" dirty="0"/>
              <a:t>۶- تصميم براي درمان.</a:t>
            </a:r>
          </a:p>
          <a:p>
            <a:pPr algn="r" rtl="1"/>
            <a:r>
              <a:rPr lang="ar-DZ" dirty="0"/>
              <a:t>۷- انتظار براي نتيجه، آيا اسپرموگرام طبيعي است ؟         آيا تخمك بارور شده؟</a:t>
            </a:r>
          </a:p>
          <a:p>
            <a:pPr algn="r" rtl="1"/>
            <a:r>
              <a:rPr lang="ar-DZ" dirty="0"/>
              <a:t>بسياري از اين استرس‌ها در زمان درمان </a:t>
            </a:r>
            <a:r>
              <a:rPr lang="en-US" dirty="0"/>
              <a:t>IVF </a:t>
            </a:r>
            <a:r>
              <a:rPr lang="ar-DZ" dirty="0"/>
              <a:t>تشديدمي‌شود. غلبه براضطراب                                                     </a:t>
            </a:r>
          </a:p>
          <a:p>
            <a:pPr algn="r" rtl="1"/>
            <a:r>
              <a:rPr lang="ar-DZ" dirty="0"/>
              <a:t>   راههای زیادی برای غلبه بر اضطراب وجود دارد .اما شما باید راهکار مناسب با شخصیت خود را پیدا کنید  .به خاطر داشته باشید بعضی از این مهارت ها نیاز به تمرین مستمر دارد تا ثمر بخش شود .درست مانند دوچرخه سواری یا شنا به زودی شما میتوانید احساس نگرانی خود را کنترل کنید </a:t>
            </a:r>
          </a:p>
          <a:p>
            <a:pPr algn="r" rtl="1"/>
            <a:endParaRPr lang="en-US" dirty="0"/>
          </a:p>
        </p:txBody>
      </p:sp>
      <p:sp>
        <p:nvSpPr>
          <p:cNvPr id="3" name="Title 2"/>
          <p:cNvSpPr>
            <a:spLocks noGrp="1"/>
          </p:cNvSpPr>
          <p:nvPr>
            <p:ph type="title"/>
          </p:nvPr>
        </p:nvSpPr>
        <p:spPr/>
        <p:txBody>
          <a:bodyPr/>
          <a:lstStyle/>
          <a:p>
            <a:r>
              <a:rPr lang="fa-IR" dirty="0" smtClean="0"/>
              <a:t>پمفلت اضطراب و ناباروری </a:t>
            </a:r>
            <a:endParaRPr lang="en-US" dirty="0"/>
          </a:p>
        </p:txBody>
      </p:sp>
    </p:spTree>
    <p:extLst>
      <p:ext uri="{BB962C8B-B14F-4D97-AF65-F5344CB8AC3E}">
        <p14:creationId xmlns:p14="http://schemas.microsoft.com/office/powerpoint/2010/main" val="155615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r" rtl="1"/>
            <a:endParaRPr lang="ar-DZ" dirty="0"/>
          </a:p>
          <a:p>
            <a:pPr algn="r" rtl="1"/>
            <a:r>
              <a:rPr lang="ar-DZ" dirty="0"/>
              <a:t>             تغذیه مناسب </a:t>
            </a:r>
          </a:p>
          <a:p>
            <a:pPr algn="r" rtl="1"/>
            <a:r>
              <a:rPr lang="ar-DZ" dirty="0"/>
              <a:t> دوران بارداری   و قبل آن</a:t>
            </a:r>
          </a:p>
          <a:p>
            <a:pPr algn="r" rtl="1"/>
            <a:r>
              <a:rPr lang="ar-DZ" dirty="0"/>
              <a:t>  </a:t>
            </a:r>
          </a:p>
          <a:p>
            <a:pPr algn="r" rtl="1"/>
            <a:r>
              <a:rPr lang="ar-DZ" dirty="0"/>
              <a:t>بدون شك یكی از بزرگ ترین آرزوهای تمامی زنان، داشتن نوزادی سالم و تندرست است. به این جهت تمامی مادران سعی بر آن دارند تا عوامل موثر بر بهبود روند بارداری و نتیجه آن را مورد بررسی قرار دهند و تا حد ممكن از عوامل زیان آور دوری جویند</a:t>
            </a:r>
          </a:p>
          <a:p>
            <a:pPr algn="r" rtl="1"/>
            <a:r>
              <a:rPr lang="ar-DZ" dirty="0"/>
              <a:t>یكی از مهمترین واصلی ترین نكات، تغذیه ی مادر باردار می باشد، زیرا رشد و نمو كامل جنین رابطه تنگاتنگی با تغذیه مادر داشته و تامین نیازهای او با دریافت مواد مغذی مادرعجین شده است و تنها راه برآوردن نیازهای انرژی و ساختاری جنین به واسطه جفت است</a:t>
            </a:r>
          </a:p>
          <a:p>
            <a:pPr algn="r" rtl="1"/>
            <a:r>
              <a:rPr lang="ar-DZ" dirty="0"/>
              <a:t>تغذیه مناسب از شروع سیکل درمان تا زمان مثبت بودن جواب آزمایش  </a:t>
            </a:r>
          </a:p>
          <a:p>
            <a:pPr algn="r" rtl="1"/>
            <a:r>
              <a:rPr lang="ar-DZ" dirty="0"/>
              <a:t>در این دوران ررژیم غذایی خاص ضروری نمیباشد و تنها لازم است از ایجاد یبوست جلوگیری به عمل آید .که برای این امر لازم است ترجیحا غذا های نرم و آبدار خورده شود و از غذا های نفاخ مانند نخود ولوبیا و.. کمتراستفاده شود .ودر صورت بروز یبوست از میوه جات مانند آلو برگه زرد آلو انجیر گلابی نارگیل انبه وگوجه فرنگی ،همچنین افزودن روغن زیتون به انواع سالادها واستفاده از میوه و سبزیجات تازه و نوشیدن آب در طول روز  و..استفاده شود.همچنین اناناس تازه برای این دوره بسیار مفید میباشد  </a:t>
            </a:r>
          </a:p>
          <a:p>
            <a:pPr algn="r" rtl="1"/>
            <a:r>
              <a:rPr lang="ar-DZ" dirty="0"/>
              <a:t>همچنین از مواد غذایی مانند سوسیس کالباس وغذاهایی که مواد نگهدارنده  دارند مانند تن ها، کنسرو ها  ، نوشابه ,استفاده نشود .از خوردن جگر و آب هویج و عسل وسایر جوشانده ها در این دوران خودداری شود  .</a:t>
            </a:r>
          </a:p>
          <a:p>
            <a:pPr algn="r" rtl="1"/>
            <a:endParaRPr lang="en-US" dirty="0"/>
          </a:p>
        </p:txBody>
      </p:sp>
      <p:sp>
        <p:nvSpPr>
          <p:cNvPr id="3" name="Title 2"/>
          <p:cNvSpPr>
            <a:spLocks noGrp="1"/>
          </p:cNvSpPr>
          <p:nvPr>
            <p:ph type="title"/>
          </p:nvPr>
        </p:nvSpPr>
        <p:spPr/>
        <p:txBody>
          <a:bodyPr/>
          <a:lstStyle/>
          <a:p>
            <a:r>
              <a:rPr lang="fa-IR" dirty="0" smtClean="0"/>
              <a:t>پمفلت تغذیه در سیکل درمان </a:t>
            </a:r>
            <a:endParaRPr lang="en-US" dirty="0"/>
          </a:p>
        </p:txBody>
      </p:sp>
    </p:spTree>
    <p:extLst>
      <p:ext uri="{BB962C8B-B14F-4D97-AF65-F5344CB8AC3E}">
        <p14:creationId xmlns:p14="http://schemas.microsoft.com/office/powerpoint/2010/main" val="3780441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با تشکر از توجه شما </a:t>
            </a:r>
            <a:endParaRPr lang="en-US" dirty="0"/>
          </a:p>
        </p:txBody>
      </p:sp>
      <p:pic>
        <p:nvPicPr>
          <p:cNvPr id="1026" name="Picture 2" descr="D:\mazaheri\عکس ها\baby\3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87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8459225"/>
              </p:ext>
            </p:extLst>
          </p:nvPr>
        </p:nvGraphicFramePr>
        <p:xfrm>
          <a:off x="467544" y="2420888"/>
          <a:ext cx="8496300" cy="3662680"/>
        </p:xfrm>
        <a:graphic>
          <a:graphicData uri="http://schemas.openxmlformats.org/drawingml/2006/table">
            <a:tbl>
              <a:tblPr firstRow="1" bandRow="1">
                <a:tableStyleId>{0E3FDE45-AF77-4B5C-9715-49D594BDF05E}</a:tableStyleId>
              </a:tblPr>
              <a:tblGrid>
                <a:gridCol w="2736304"/>
                <a:gridCol w="2927896"/>
                <a:gridCol w="2832100"/>
              </a:tblGrid>
              <a:tr h="370840">
                <a:tc>
                  <a:txBody>
                    <a:bodyPr/>
                    <a:lstStyle/>
                    <a:p>
                      <a:pPr algn="ctr" rtl="1"/>
                      <a:r>
                        <a:rPr lang="fa-IR" dirty="0" smtClean="0"/>
                        <a:t>گروه آزمایشگاهی </a:t>
                      </a:r>
                      <a:endParaRPr lang="en-US" dirty="0"/>
                    </a:p>
                  </a:txBody>
                  <a:tcPr/>
                </a:tc>
                <a:tc>
                  <a:txBody>
                    <a:bodyPr/>
                    <a:lstStyle/>
                    <a:p>
                      <a:pPr algn="ctr" rtl="1"/>
                      <a:r>
                        <a:rPr lang="fa-IR" dirty="0" smtClean="0"/>
                        <a:t>گروه اداری  - درمانی </a:t>
                      </a:r>
                      <a:endParaRPr lang="en-US" dirty="0"/>
                    </a:p>
                  </a:txBody>
                  <a:tcPr/>
                </a:tc>
                <a:tc>
                  <a:txBody>
                    <a:bodyPr/>
                    <a:lstStyle/>
                    <a:p>
                      <a:pPr algn="ctr"/>
                      <a:r>
                        <a:rPr lang="fa-IR" dirty="0" smtClean="0"/>
                        <a:t>گروه آموزشی درمانی      </a:t>
                      </a:r>
                      <a:endParaRPr lang="en-US" dirty="0"/>
                    </a:p>
                  </a:txBody>
                  <a:tcPr/>
                </a:tc>
              </a:tr>
              <a:tr h="370840">
                <a:tc>
                  <a:txBody>
                    <a:bodyPr/>
                    <a:lstStyle/>
                    <a:p>
                      <a:pPr algn="r" rtl="1"/>
                      <a:r>
                        <a:rPr lang="fa-IR" b="1" dirty="0" smtClean="0"/>
                        <a:t>     مسئول آزمایشگاه</a:t>
                      </a:r>
                      <a:r>
                        <a:rPr lang="fa-IR" b="1" baseline="0" dirty="0" smtClean="0"/>
                        <a:t> :</a:t>
                      </a:r>
                      <a:endParaRPr lang="en-US" b="1" dirty="0"/>
                    </a:p>
                  </a:txBody>
                  <a:tcPr/>
                </a:tc>
                <a:tc>
                  <a:txBody>
                    <a:bodyPr/>
                    <a:lstStyle/>
                    <a:p>
                      <a:pPr algn="r" rtl="1"/>
                      <a:r>
                        <a:rPr lang="fa-IR" sz="2000" b="1" dirty="0" smtClean="0"/>
                        <a:t> سرپرستار:</a:t>
                      </a:r>
                      <a:r>
                        <a:rPr lang="fa-IR" sz="2000" b="0" dirty="0" smtClean="0"/>
                        <a:t>خانم</a:t>
                      </a:r>
                      <a:r>
                        <a:rPr lang="fa-IR" sz="2000" b="0" baseline="0" dirty="0" smtClean="0"/>
                        <a:t> </a:t>
                      </a:r>
                      <a:r>
                        <a:rPr lang="fa-IR" sz="2000" baseline="0" dirty="0" smtClean="0"/>
                        <a:t>جاهد</a:t>
                      </a:r>
                      <a:endParaRPr lang="en-US" sz="2000" dirty="0"/>
                    </a:p>
                  </a:txBody>
                  <a:tcPr/>
                </a:tc>
                <a:tc>
                  <a:txBody>
                    <a:bodyPr/>
                    <a:lstStyle/>
                    <a:p>
                      <a:pPr algn="r" rtl="1"/>
                      <a:r>
                        <a:rPr lang="fa-IR" sz="2000" b="1" dirty="0" smtClean="0"/>
                        <a:t> ژنیکولوژیست :</a:t>
                      </a:r>
                      <a:endParaRPr lang="en-US" sz="2000" b="1" dirty="0"/>
                    </a:p>
                  </a:txBody>
                  <a:tcPr/>
                </a:tc>
              </a:tr>
              <a:tr h="1105128">
                <a:tc>
                  <a:txBody>
                    <a:bodyPr/>
                    <a:lstStyle/>
                    <a:p>
                      <a:pPr algn="r" rtl="1"/>
                      <a:r>
                        <a:rPr lang="fa-IR" baseline="0" dirty="0" smtClean="0"/>
                        <a:t>     آقای دکتر عابد </a:t>
                      </a:r>
                      <a:endParaRPr lang="en-US" dirty="0"/>
                    </a:p>
                  </a:txBody>
                  <a:tcPr/>
                </a:tc>
                <a:tc>
                  <a:txBody>
                    <a:bodyPr/>
                    <a:lstStyle/>
                    <a:p>
                      <a:pPr algn="r" rtl="1"/>
                      <a:r>
                        <a:rPr lang="fa-IR" sz="2000" b="1" dirty="0" smtClean="0"/>
                        <a:t> گروه ماما یی وپرستاری:</a:t>
                      </a:r>
                    </a:p>
                    <a:p>
                      <a:pPr algn="r" rtl="1"/>
                      <a:r>
                        <a:rPr lang="fa-IR" sz="2000" dirty="0" smtClean="0"/>
                        <a:t>خانم پویا  </a:t>
                      </a:r>
                    </a:p>
                    <a:p>
                      <a:pPr algn="r" rtl="1"/>
                      <a:r>
                        <a:rPr lang="fa-IR" sz="2000" dirty="0" smtClean="0"/>
                        <a:t>خانم جهان</a:t>
                      </a:r>
                      <a:r>
                        <a:rPr lang="fa-IR" sz="2000" baseline="0" dirty="0" smtClean="0"/>
                        <a:t> دوست </a:t>
                      </a:r>
                    </a:p>
                    <a:p>
                      <a:pPr algn="r" rtl="1"/>
                      <a:r>
                        <a:rPr lang="fa-IR" sz="2000" baseline="0" dirty="0" smtClean="0"/>
                        <a:t>خانم علی قورچی</a:t>
                      </a:r>
                      <a:endParaRPr lang="en-US" sz="2000" dirty="0"/>
                    </a:p>
                  </a:txBody>
                  <a:tcPr/>
                </a:tc>
                <a:tc>
                  <a:txBody>
                    <a:bodyPr/>
                    <a:lstStyle/>
                    <a:p>
                      <a:pPr algn="r" rtl="1"/>
                      <a:r>
                        <a:rPr lang="fa-IR" sz="2000" dirty="0" smtClean="0"/>
                        <a:t>دکتر</a:t>
                      </a:r>
                      <a:r>
                        <a:rPr lang="fa-IR" sz="2000" baseline="0" dirty="0" smtClean="0"/>
                        <a:t> زاده مدرس </a:t>
                      </a:r>
                    </a:p>
                    <a:p>
                      <a:pPr algn="r" rtl="1"/>
                      <a:endParaRPr lang="fa-IR" sz="2000" baseline="0" dirty="0" smtClean="0"/>
                    </a:p>
                    <a:p>
                      <a:pPr algn="r" rtl="1"/>
                      <a:endParaRPr lang="fa-IR" sz="2000" baseline="0" dirty="0" smtClean="0"/>
                    </a:p>
                    <a:p>
                      <a:pPr algn="r" rtl="1"/>
                      <a:r>
                        <a:rPr lang="fa-IR" sz="2000" baseline="0" dirty="0" smtClean="0"/>
                        <a:t>دکتر حیدر</a:t>
                      </a:r>
                    </a:p>
                  </a:txBody>
                  <a:tcPr/>
                </a:tc>
              </a:tr>
              <a:tr h="370840">
                <a:tc>
                  <a:txBody>
                    <a:bodyPr/>
                    <a:lstStyle/>
                    <a:p>
                      <a:pPr algn="r" rtl="1"/>
                      <a:r>
                        <a:rPr lang="fa-IR" b="1" dirty="0" smtClean="0"/>
                        <a:t>کارشناسان</a:t>
                      </a:r>
                      <a:r>
                        <a:rPr lang="fa-IR" b="1" baseline="0" dirty="0" smtClean="0"/>
                        <a:t> </a:t>
                      </a:r>
                      <a:r>
                        <a:rPr lang="fa-IR" b="1" baseline="0" smtClean="0"/>
                        <a:t>آزمایشگاه :</a:t>
                      </a:r>
                      <a:endParaRPr lang="en-US" b="1" dirty="0"/>
                    </a:p>
                  </a:txBody>
                  <a:tcPr/>
                </a:tc>
                <a:tc>
                  <a:txBody>
                    <a:bodyPr/>
                    <a:lstStyle/>
                    <a:p>
                      <a:pPr algn="r" rtl="1"/>
                      <a:r>
                        <a:rPr lang="fa-IR" sz="2000" b="1" dirty="0" smtClean="0"/>
                        <a:t>روان شناس</a:t>
                      </a:r>
                      <a:r>
                        <a:rPr lang="fa-IR" sz="2000" b="1" baseline="0" dirty="0" smtClean="0"/>
                        <a:t> :</a:t>
                      </a:r>
                      <a:endParaRPr lang="en-US" sz="2000" b="1" dirty="0"/>
                    </a:p>
                  </a:txBody>
                  <a:tcPr/>
                </a:tc>
                <a:tc>
                  <a:txBody>
                    <a:bodyPr/>
                    <a:lstStyle/>
                    <a:p>
                      <a:pPr algn="r" rtl="0"/>
                      <a:r>
                        <a:rPr lang="fa-IR" sz="2000" b="1" dirty="0" smtClean="0"/>
                        <a:t>آندرولوژیست</a:t>
                      </a:r>
                      <a:endParaRPr lang="en-US" sz="2000" b="1" dirty="0"/>
                    </a:p>
                  </a:txBody>
                  <a:tcPr/>
                </a:tc>
              </a:tr>
              <a:tr h="370840">
                <a:tc>
                  <a:txBody>
                    <a:bodyPr/>
                    <a:lstStyle/>
                    <a:p>
                      <a:pPr algn="r" rtl="1"/>
                      <a:r>
                        <a:rPr lang="fa-IR" dirty="0" smtClean="0"/>
                        <a:t>  خانم ها : .جهانی،</a:t>
                      </a:r>
                      <a:r>
                        <a:rPr lang="fa-IR" baseline="0" dirty="0" smtClean="0"/>
                        <a:t> </a:t>
                      </a:r>
                      <a:r>
                        <a:rPr lang="fa-IR" baseline="0" dirty="0" smtClean="0"/>
                        <a:t>گوهری</a:t>
                      </a:r>
                      <a:endParaRPr lang="en-US" dirty="0"/>
                    </a:p>
                  </a:txBody>
                  <a:tcPr/>
                </a:tc>
                <a:tc>
                  <a:txBody>
                    <a:bodyPr/>
                    <a:lstStyle/>
                    <a:p>
                      <a:pPr algn="r" rtl="1"/>
                      <a:r>
                        <a:rPr lang="fa-IR" sz="2000" dirty="0" smtClean="0"/>
                        <a:t>خانم مظاهری</a:t>
                      </a:r>
                      <a:endParaRPr lang="en-US" sz="2000" dirty="0"/>
                    </a:p>
                  </a:txBody>
                  <a:tcPr/>
                </a:tc>
                <a:tc>
                  <a:txBody>
                    <a:bodyPr/>
                    <a:lstStyle/>
                    <a:p>
                      <a:pPr algn="r" rtl="1"/>
                      <a:r>
                        <a:rPr lang="fa-IR" sz="2000" dirty="0" smtClean="0"/>
                        <a:t>دکتر سلطان زاده</a:t>
                      </a:r>
                      <a:endParaRPr lang="en-US" sz="2000" dirty="0"/>
                    </a:p>
                  </a:txBody>
                  <a:tcPr/>
                </a:tc>
              </a:tr>
              <a:tr h="370840">
                <a:tc>
                  <a:txBody>
                    <a:bodyPr/>
                    <a:lstStyle/>
                    <a:p>
                      <a:pPr algn="r" rtl="1"/>
                      <a:r>
                        <a:rPr lang="fa-IR" b="1" dirty="0" smtClean="0"/>
                        <a:t>خدمات :</a:t>
                      </a:r>
                      <a:endParaRPr lang="en-US" b="1" dirty="0"/>
                    </a:p>
                  </a:txBody>
                  <a:tcPr/>
                </a:tc>
                <a:tc>
                  <a:txBody>
                    <a:bodyPr/>
                    <a:lstStyle/>
                    <a:p>
                      <a:pPr algn="r" rtl="1"/>
                      <a:r>
                        <a:rPr lang="fa-IR" sz="2000" b="1" dirty="0" smtClean="0"/>
                        <a:t>اداری :</a:t>
                      </a:r>
                    </a:p>
                  </a:txBody>
                  <a:tcPr/>
                </a:tc>
                <a:tc>
                  <a:txBody>
                    <a:bodyPr/>
                    <a:lstStyle/>
                    <a:p>
                      <a:pPr algn="r" rtl="1"/>
                      <a:r>
                        <a:rPr lang="fa-IR" sz="2000" b="1" dirty="0" smtClean="0"/>
                        <a:t>جنین</a:t>
                      </a:r>
                      <a:r>
                        <a:rPr lang="fa-IR" sz="2000" dirty="0" smtClean="0"/>
                        <a:t> </a:t>
                      </a:r>
                      <a:r>
                        <a:rPr lang="fa-IR" sz="2000" b="1" dirty="0" smtClean="0"/>
                        <a:t>شناس:</a:t>
                      </a:r>
                      <a:endParaRPr lang="en-US" sz="2000" b="1" dirty="0"/>
                    </a:p>
                  </a:txBody>
                  <a:tcPr/>
                </a:tc>
              </a:tr>
              <a:tr h="370840">
                <a:tc>
                  <a:txBody>
                    <a:bodyPr/>
                    <a:lstStyle/>
                    <a:p>
                      <a:pPr algn="r" rtl="1"/>
                      <a:r>
                        <a:rPr lang="fa-IR" dirty="0" smtClean="0"/>
                        <a:t>   </a:t>
                      </a:r>
                      <a:endParaRPr lang="en-US" dirty="0"/>
                    </a:p>
                  </a:txBody>
                  <a:tcPr/>
                </a:tc>
                <a:tc>
                  <a:txBody>
                    <a:bodyPr/>
                    <a:lstStyle/>
                    <a:p>
                      <a:pPr algn="r" rtl="1"/>
                      <a:r>
                        <a:rPr lang="fa-IR" sz="2000" dirty="0" smtClean="0"/>
                        <a:t>خانم</a:t>
                      </a:r>
                      <a:r>
                        <a:rPr lang="fa-IR" sz="2000" baseline="0" dirty="0" smtClean="0"/>
                        <a:t> ها : </a:t>
                      </a:r>
                      <a:r>
                        <a:rPr lang="fa-IR" sz="2000" baseline="0" dirty="0" smtClean="0"/>
                        <a:t>کیایی. </a:t>
                      </a:r>
                      <a:r>
                        <a:rPr lang="fa-IR" sz="2000" baseline="0" smtClean="0"/>
                        <a:t>علیلی</a:t>
                      </a:r>
                      <a:endParaRPr lang="fa-IR" sz="2000" baseline="0" dirty="0" smtClean="0"/>
                    </a:p>
                  </a:txBody>
                  <a:tcPr/>
                </a:tc>
                <a:tc>
                  <a:txBody>
                    <a:bodyPr/>
                    <a:lstStyle/>
                    <a:p>
                      <a:pPr algn="r" rtl="1"/>
                      <a:r>
                        <a:rPr lang="fa-IR" sz="2000" dirty="0" smtClean="0"/>
                        <a:t>دکتر عابد</a:t>
                      </a:r>
                      <a:endParaRPr lang="en-US" sz="2000" dirty="0"/>
                    </a:p>
                  </a:txBody>
                  <a:tcPr/>
                </a:tc>
              </a:tr>
            </a:tbl>
          </a:graphicData>
        </a:graphic>
      </p:graphicFrame>
      <p:sp>
        <p:nvSpPr>
          <p:cNvPr id="3" name="Title 2"/>
          <p:cNvSpPr>
            <a:spLocks noGrp="1"/>
          </p:cNvSpPr>
          <p:nvPr>
            <p:ph type="title"/>
          </p:nvPr>
        </p:nvSpPr>
        <p:spPr/>
        <p:txBody>
          <a:bodyPr/>
          <a:lstStyle/>
          <a:p>
            <a:r>
              <a:rPr lang="fa-IR" sz="4800" dirty="0" smtClean="0">
                <a:cs typeface="B Homa" pitchFamily="2" charset="-78"/>
              </a:rPr>
              <a:t>کادر تشکیلات بخش نازایی</a:t>
            </a:r>
            <a:endParaRPr lang="en-US" sz="4800" dirty="0">
              <a:cs typeface="B Homa" pitchFamily="2" charset="-78"/>
            </a:endParaRPr>
          </a:p>
        </p:txBody>
      </p:sp>
    </p:spTree>
    <p:extLst>
      <p:ext uri="{BB962C8B-B14F-4D97-AF65-F5344CB8AC3E}">
        <p14:creationId xmlns:p14="http://schemas.microsoft.com/office/powerpoint/2010/main" val="423271507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در بخش ناباروری پرستار بخش به همراه تیم خود مسولیت اموزش و مراقبت از بیماران را درقبل وحین  شروع سیکل و نیز ادامه پروسه درمان تا رسیدن به نتیجه نهایی بر عهده دارد </a:t>
            </a:r>
            <a:endParaRPr lang="en-US" dirty="0"/>
          </a:p>
        </p:txBody>
      </p:sp>
      <p:sp>
        <p:nvSpPr>
          <p:cNvPr id="3" name="Title 2"/>
          <p:cNvSpPr>
            <a:spLocks noGrp="1"/>
          </p:cNvSpPr>
          <p:nvPr>
            <p:ph type="title"/>
          </p:nvPr>
        </p:nvSpPr>
        <p:spPr/>
        <p:txBody>
          <a:bodyPr/>
          <a:lstStyle/>
          <a:p>
            <a:r>
              <a:rPr lang="ar-DZ" sz="4400" b="1" dirty="0"/>
              <a:t>مراقبت های پرستاری درفرایند </a:t>
            </a:r>
            <a:r>
              <a:rPr lang="ar-DZ" sz="4400" b="1" dirty="0" smtClean="0"/>
              <a:t>شروع</a:t>
            </a:r>
            <a:r>
              <a:rPr lang="fa-IR" sz="4400" b="1" dirty="0" smtClean="0"/>
              <a:t> وادامه </a:t>
            </a:r>
            <a:r>
              <a:rPr lang="ar-DZ" sz="4400" b="1" dirty="0" smtClean="0"/>
              <a:t> </a:t>
            </a:r>
            <a:r>
              <a:rPr lang="ar-DZ" sz="4400" b="1" dirty="0"/>
              <a:t>درمان</a:t>
            </a:r>
            <a:r>
              <a:rPr lang="ar-DZ" sz="4400" dirty="0"/>
              <a:t> </a:t>
            </a:r>
            <a:endParaRPr lang="en-US" sz="4400" dirty="0"/>
          </a:p>
        </p:txBody>
      </p:sp>
      <p:pic>
        <p:nvPicPr>
          <p:cNvPr id="5122" name="Picture 2" descr="D:\mazaheri\عکس ها\Copy of 1652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830" y="3717032"/>
            <a:ext cx="3048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5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DZ" dirty="0"/>
              <a:t>مراحل درمان </a:t>
            </a:r>
            <a:r>
              <a:rPr lang="ar-DZ" sz="2800" dirty="0" smtClean="0"/>
              <a:t>آقایان</a:t>
            </a:r>
            <a:r>
              <a:rPr lang="fa-IR" dirty="0" smtClean="0"/>
              <a:t>:</a:t>
            </a:r>
            <a:r>
              <a:rPr lang="ar-DZ" dirty="0" smtClean="0"/>
              <a:t> </a:t>
            </a:r>
            <a:endParaRPr lang="fa-IR" dirty="0" smtClean="0"/>
          </a:p>
          <a:p>
            <a:pPr algn="r" rtl="1"/>
            <a:r>
              <a:rPr lang="ar-DZ" dirty="0" smtClean="0"/>
              <a:t> </a:t>
            </a:r>
            <a:r>
              <a:rPr lang="ar-DZ" dirty="0"/>
              <a:t>دادن نمونه انزال توسط آقا با در نظر گرفتن شرط  گذشتن </a:t>
            </a:r>
            <a:r>
              <a:rPr lang="fa-IR" dirty="0" smtClean="0"/>
              <a:t>3-6روز</a:t>
            </a:r>
            <a:r>
              <a:rPr lang="ar-DZ" dirty="0" smtClean="0"/>
              <a:t>از </a:t>
            </a:r>
            <a:r>
              <a:rPr lang="ar-DZ" dirty="0"/>
              <a:t>آخرین نزدیکی </a:t>
            </a:r>
            <a:r>
              <a:rPr lang="fa-IR" dirty="0" smtClean="0"/>
              <a:t>-</a:t>
            </a:r>
            <a:endParaRPr lang="ar-DZ" dirty="0"/>
          </a:p>
          <a:p>
            <a:pPr algn="r" rtl="1"/>
            <a:r>
              <a:rPr lang="ar-DZ" dirty="0"/>
              <a:t>  </a:t>
            </a:r>
            <a:r>
              <a:rPr lang="fa-IR" dirty="0" smtClean="0"/>
              <a:t>سپس:</a:t>
            </a:r>
            <a:r>
              <a:rPr lang="ar-DZ" dirty="0" smtClean="0"/>
              <a:t>   مراجعه </a:t>
            </a:r>
            <a:r>
              <a:rPr lang="ar-DZ" dirty="0"/>
              <a:t>به پزشک ارولوژی  برای بررسی آزمایش انجام </a:t>
            </a:r>
            <a:r>
              <a:rPr lang="ar-DZ" dirty="0" smtClean="0"/>
              <a:t>شده </a:t>
            </a:r>
            <a:r>
              <a:rPr lang="fa-IR" dirty="0" smtClean="0"/>
              <a:t> ومعاینه</a:t>
            </a:r>
            <a:r>
              <a:rPr lang="ar-DZ" dirty="0" smtClean="0"/>
              <a:t> </a:t>
            </a:r>
            <a:r>
              <a:rPr lang="ar-DZ" dirty="0"/>
              <a:t>در صورت نیاز اقدامات تشخیصی –درمانی </a:t>
            </a:r>
          </a:p>
          <a:p>
            <a:pPr algn="r" rtl="1"/>
            <a:r>
              <a:rPr lang="ar-DZ" dirty="0"/>
              <a:t>مانند تکرار آزمایش </a:t>
            </a:r>
            <a:r>
              <a:rPr lang="ar-DZ" dirty="0" smtClean="0"/>
              <a:t>،</a:t>
            </a:r>
            <a:r>
              <a:rPr lang="fa-IR" dirty="0"/>
              <a:t>ازمایش ،</a:t>
            </a:r>
            <a:r>
              <a:rPr lang="en-US" dirty="0"/>
              <a:t>DFI</a:t>
            </a:r>
            <a:r>
              <a:rPr lang="en-US" dirty="0" smtClean="0"/>
              <a:t>،</a:t>
            </a:r>
          </a:p>
          <a:p>
            <a:pPr algn="r" rtl="1"/>
            <a:r>
              <a:rPr lang="ar-DZ" dirty="0" smtClean="0"/>
              <a:t>عمل واریکوسل</a:t>
            </a:r>
            <a:endParaRPr lang="en-US" dirty="0"/>
          </a:p>
        </p:txBody>
      </p:sp>
      <p:sp>
        <p:nvSpPr>
          <p:cNvPr id="3" name="Title 2"/>
          <p:cNvSpPr>
            <a:spLocks noGrp="1"/>
          </p:cNvSpPr>
          <p:nvPr>
            <p:ph type="title"/>
          </p:nvPr>
        </p:nvSpPr>
        <p:spPr/>
        <p:txBody>
          <a:bodyPr/>
          <a:lstStyle/>
          <a:p>
            <a:r>
              <a:rPr lang="fa-IR" sz="4400" dirty="0" smtClean="0"/>
              <a:t>اموزش </a:t>
            </a:r>
            <a:r>
              <a:rPr lang="fa-IR" sz="4000" dirty="0" smtClean="0"/>
              <a:t>لازم</a:t>
            </a:r>
            <a:r>
              <a:rPr lang="fa-IR" sz="4400" dirty="0" smtClean="0"/>
              <a:t> در شروع سیکل درمان به زوجین</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2364159" cy="217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61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مراحل درمان در</a:t>
            </a:r>
            <a:r>
              <a:rPr lang="ar-DZ" sz="2800" dirty="0" smtClean="0"/>
              <a:t>خانم </a:t>
            </a:r>
            <a:r>
              <a:rPr lang="ar-DZ" sz="2800" dirty="0"/>
              <a:t>ها  </a:t>
            </a:r>
            <a:r>
              <a:rPr lang="fa-IR" dirty="0" smtClean="0"/>
              <a:t>:</a:t>
            </a:r>
          </a:p>
          <a:p>
            <a:pPr algn="r" rtl="1"/>
            <a:r>
              <a:rPr lang="ar-DZ" dirty="0" smtClean="0"/>
              <a:t>   </a:t>
            </a:r>
            <a:r>
              <a:rPr lang="fa-IR" dirty="0" smtClean="0"/>
              <a:t>تشکیل پرونده و</a:t>
            </a:r>
            <a:r>
              <a:rPr lang="ar-DZ" dirty="0" smtClean="0"/>
              <a:t> </a:t>
            </a:r>
            <a:r>
              <a:rPr lang="ar-DZ" dirty="0"/>
              <a:t>ویزیت توسط پزشک زنان     </a:t>
            </a:r>
            <a:endParaRPr lang="fa-IR" dirty="0" smtClean="0"/>
          </a:p>
          <a:p>
            <a:pPr algn="r" rtl="1"/>
            <a:r>
              <a:rPr lang="ar-DZ" dirty="0" smtClean="0"/>
              <a:t>   </a:t>
            </a:r>
            <a:r>
              <a:rPr lang="ar-DZ" dirty="0"/>
              <a:t>بررسی هورمون ها در روز 2-3 قاعدگی  </a:t>
            </a:r>
            <a:r>
              <a:rPr lang="ar-DZ" dirty="0" smtClean="0"/>
              <a:t>،</a:t>
            </a:r>
            <a:endParaRPr lang="fa-IR" dirty="0" smtClean="0"/>
          </a:p>
          <a:p>
            <a:pPr algn="r" rtl="1"/>
            <a:r>
              <a:rPr lang="ar-DZ" dirty="0" smtClean="0"/>
              <a:t>بررسی </a:t>
            </a:r>
            <a:r>
              <a:rPr lang="ar-DZ" dirty="0"/>
              <a:t>رحم  و </a:t>
            </a:r>
            <a:r>
              <a:rPr lang="ar-DZ" dirty="0" smtClean="0"/>
              <a:t>تخمدان </a:t>
            </a:r>
            <a:r>
              <a:rPr lang="ar-DZ" dirty="0"/>
              <a:t>ها با سونوگرافی و عکس و یا در صورت نیاز لاپاراسکپی یا هیستروسکپی </a:t>
            </a:r>
          </a:p>
          <a:p>
            <a:pPr algn="r" rtl="1"/>
            <a:endParaRPr lang="en-US" dirty="0"/>
          </a:p>
        </p:txBody>
      </p:sp>
      <p:sp>
        <p:nvSpPr>
          <p:cNvPr id="3" name="Title 2"/>
          <p:cNvSpPr>
            <a:spLocks noGrp="1"/>
          </p:cNvSpPr>
          <p:nvPr>
            <p:ph type="title"/>
          </p:nvPr>
        </p:nvSpPr>
        <p:spPr>
          <a:xfrm>
            <a:off x="611560" y="620688"/>
            <a:ext cx="7756263" cy="1054250"/>
          </a:xfrm>
        </p:spPr>
        <p:txBody>
          <a:bodyPr/>
          <a:lstStyle/>
          <a:p>
            <a:r>
              <a:rPr lang="ar-DZ" sz="4400" dirty="0"/>
              <a:t>اموزش لازم در شروع سیکل درمان به زوجین</a:t>
            </a:r>
            <a:endParaRPr lang="en-US" sz="4400" dirty="0"/>
          </a:p>
        </p:txBody>
      </p:sp>
      <p:pic>
        <p:nvPicPr>
          <p:cNvPr id="3075" name="Picture 3" descr="D:\mazaheri\عکس ها\tokhmak\و.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21088"/>
            <a:ext cx="20669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52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dirty="0" smtClean="0"/>
              <a:t>اموزش های لازم جهت  چگونگی مصرف داروها و مراجعه به موقع برای انجام </a:t>
            </a:r>
            <a:r>
              <a:rPr lang="fa-IR" dirty="0"/>
              <a:t>سونوگرافی </a:t>
            </a:r>
            <a:r>
              <a:rPr lang="fa-IR" dirty="0" smtClean="0"/>
              <a:t>در سیکل درمان </a:t>
            </a:r>
          </a:p>
          <a:p>
            <a:pPr algn="r" rtl="1"/>
            <a:r>
              <a:rPr lang="fa-IR" dirty="0" smtClean="0"/>
              <a:t>آموزش چگونگی </a:t>
            </a:r>
            <a:r>
              <a:rPr lang="fa-IR" dirty="0"/>
              <a:t>انجام فرایند ای یو ای در جلسه مشاوره </a:t>
            </a:r>
            <a:endParaRPr lang="fa-IR" dirty="0" smtClean="0"/>
          </a:p>
          <a:p>
            <a:pPr algn="r" rtl="1"/>
            <a:r>
              <a:rPr lang="fa-IR" dirty="0"/>
              <a:t>اموزش مراقبت های بعد از ای یو ای به زوجین </a:t>
            </a:r>
            <a:r>
              <a:rPr lang="fa-IR" dirty="0" smtClean="0"/>
              <a:t>،شامل موارد ذیل :</a:t>
            </a:r>
          </a:p>
          <a:p>
            <a:pPr algn="r" rtl="1"/>
            <a:r>
              <a:rPr lang="fa-IR" dirty="0" smtClean="0"/>
              <a:t>چگونگی داشتن ارتباط جنسی با همسر </a:t>
            </a:r>
            <a:endParaRPr lang="fa-IR" dirty="0"/>
          </a:p>
          <a:p>
            <a:pPr algn="r" rtl="1"/>
            <a:r>
              <a:rPr lang="fa-IR" dirty="0" smtClean="0"/>
              <a:t>چگونگی استفاده از داروها بعدازعمل </a:t>
            </a:r>
            <a:endParaRPr lang="fa-IR" dirty="0"/>
          </a:p>
          <a:p>
            <a:pPr algn="r" rtl="1"/>
            <a:r>
              <a:rPr lang="fa-IR" dirty="0" smtClean="0"/>
              <a:t>-استفاده ازتغذیه رژیم </a:t>
            </a:r>
            <a:r>
              <a:rPr lang="fa-IR" dirty="0"/>
              <a:t>غذایی </a:t>
            </a:r>
            <a:r>
              <a:rPr lang="fa-IR" dirty="0" smtClean="0"/>
              <a:t>در پروسه قبل و بعد از درمان </a:t>
            </a:r>
            <a:endParaRPr lang="fa-IR" dirty="0"/>
          </a:p>
          <a:p>
            <a:pPr algn="r" rtl="1"/>
            <a:r>
              <a:rPr lang="fa-IR" dirty="0" smtClean="0"/>
              <a:t> چگونگی استراحت بیماران در بعد از سیکل درمان </a:t>
            </a:r>
            <a:endParaRPr lang="fa-IR" dirty="0"/>
          </a:p>
          <a:p>
            <a:pPr algn="r" rtl="1"/>
            <a:endParaRPr lang="fa-IR" dirty="0"/>
          </a:p>
          <a:p>
            <a:pPr algn="r" rtl="1"/>
            <a:endParaRPr lang="fa-IR" dirty="0" smtClean="0"/>
          </a:p>
          <a:p>
            <a:pPr algn="r" rtl="1"/>
            <a:endParaRPr lang="en-US" dirty="0"/>
          </a:p>
        </p:txBody>
      </p:sp>
      <p:sp>
        <p:nvSpPr>
          <p:cNvPr id="3" name="Title 2"/>
          <p:cNvSpPr>
            <a:spLocks noGrp="1"/>
          </p:cNvSpPr>
          <p:nvPr>
            <p:ph type="title"/>
          </p:nvPr>
        </p:nvSpPr>
        <p:spPr/>
        <p:txBody>
          <a:bodyPr/>
          <a:lstStyle/>
          <a:p>
            <a:r>
              <a:rPr lang="en-US" dirty="0" smtClean="0"/>
              <a:t>IUI</a:t>
            </a:r>
            <a:r>
              <a:rPr lang="ar-DZ" dirty="0" smtClean="0"/>
              <a:t>مراقبت </a:t>
            </a:r>
            <a:r>
              <a:rPr lang="ar-DZ" dirty="0"/>
              <a:t>های پرستاری در</a:t>
            </a:r>
            <a:endParaRPr lang="en-US" dirty="0"/>
          </a:p>
        </p:txBody>
      </p:sp>
      <p:pic>
        <p:nvPicPr>
          <p:cNvPr id="7170" name="Picture 2" descr="D:\mazaheri\عکس ها\CAB6KBFZCAN4ZD99CAXNG3NFCA8TY7PPCAN41OBFCAQIS9NOCAVLJBN3CAJCG6BLCAA0ULHGCA21E7I8CAMW5TIQCADF1C2DCAVVZTGQCAEG6LSNCAX0Q5EICACF1JEACAYOB8Q0CA3A0AHKCAHF6PGTCAD1P9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71" y="4725144"/>
            <a:ext cx="172819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2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DZ" dirty="0"/>
              <a:t>اموزش های لازم جهت  چگونگی مصرف داروها </a:t>
            </a:r>
            <a:r>
              <a:rPr lang="ar-DZ" dirty="0" smtClean="0"/>
              <a:t>و</a:t>
            </a:r>
            <a:r>
              <a:rPr lang="fa-IR" dirty="0" smtClean="0"/>
              <a:t> شرایط نگهداری دارو ها و</a:t>
            </a:r>
            <a:r>
              <a:rPr lang="ar-DZ" dirty="0" smtClean="0"/>
              <a:t> </a:t>
            </a:r>
            <a:r>
              <a:rPr lang="ar-DZ" dirty="0"/>
              <a:t>مراجعه به موقع برای انجام سونوگرافی در سیکل درمان </a:t>
            </a:r>
            <a:endParaRPr lang="fa-IR" dirty="0" smtClean="0"/>
          </a:p>
          <a:p>
            <a:pPr algn="r" rtl="1"/>
            <a:r>
              <a:rPr lang="ar-DZ" dirty="0" smtClean="0"/>
              <a:t>آموزش </a:t>
            </a:r>
            <a:r>
              <a:rPr lang="ar-DZ" dirty="0"/>
              <a:t>چگونگی انجام فرایند ای </a:t>
            </a:r>
            <a:r>
              <a:rPr lang="fa-IR" dirty="0" smtClean="0"/>
              <a:t>وی اف </a:t>
            </a:r>
            <a:r>
              <a:rPr lang="ar-DZ" dirty="0" smtClean="0"/>
              <a:t>در </a:t>
            </a:r>
            <a:r>
              <a:rPr lang="ar-DZ" dirty="0"/>
              <a:t>جلسه مشاوره </a:t>
            </a:r>
            <a:endParaRPr lang="fa-IR" dirty="0" smtClean="0"/>
          </a:p>
          <a:p>
            <a:pPr algn="r" rtl="1"/>
            <a:r>
              <a:rPr lang="fa-IR" dirty="0"/>
              <a:t>اموزش مراقبت های بعد از ای </a:t>
            </a:r>
            <a:r>
              <a:rPr lang="fa-IR" dirty="0" smtClean="0"/>
              <a:t>وی اف به </a:t>
            </a:r>
            <a:r>
              <a:rPr lang="fa-IR" dirty="0"/>
              <a:t>زوجین ،شامل موارد ذیل :</a:t>
            </a:r>
          </a:p>
          <a:p>
            <a:pPr algn="r" rtl="1"/>
            <a:r>
              <a:rPr lang="fa-IR" dirty="0" smtClean="0"/>
              <a:t>عدم ارتباط </a:t>
            </a:r>
            <a:r>
              <a:rPr lang="fa-IR" dirty="0"/>
              <a:t>جنسی با همسر </a:t>
            </a:r>
          </a:p>
          <a:p>
            <a:pPr algn="r" rtl="1"/>
            <a:r>
              <a:rPr lang="fa-IR" dirty="0"/>
              <a:t>چگونگی استفاده از داروها بعدازعمل </a:t>
            </a:r>
          </a:p>
          <a:p>
            <a:pPr algn="r" rtl="1"/>
            <a:r>
              <a:rPr lang="fa-IR" dirty="0" smtClean="0"/>
              <a:t>استفاده </a:t>
            </a:r>
            <a:r>
              <a:rPr lang="fa-IR" dirty="0"/>
              <a:t>ازتغذیه رژیم غذایی در پروسه قبل و بعد از درمان </a:t>
            </a:r>
          </a:p>
          <a:p>
            <a:pPr algn="r" rtl="1"/>
            <a:r>
              <a:rPr lang="fa-IR" dirty="0"/>
              <a:t> چگونگی استراحت بیماران در بعد از سیکل درمان </a:t>
            </a:r>
          </a:p>
          <a:p>
            <a:pPr algn="r" rtl="1"/>
            <a:endParaRPr lang="fa-IR" dirty="0" smtClean="0"/>
          </a:p>
          <a:p>
            <a:pPr marL="0" indent="0" algn="r" rtl="1">
              <a:buNone/>
            </a:pPr>
            <a:endParaRPr lang="fa-IR" dirty="0" smtClean="0"/>
          </a:p>
          <a:p>
            <a:pPr marL="0" indent="0" algn="r" rtl="1">
              <a:buNone/>
            </a:pPr>
            <a:endParaRPr lang="fa-IR" dirty="0" smtClean="0"/>
          </a:p>
          <a:p>
            <a:pPr algn="r" rtl="1"/>
            <a:endParaRPr lang="ar-DZ" dirty="0"/>
          </a:p>
          <a:p>
            <a:pPr algn="r" rtl="1"/>
            <a:endParaRPr lang="en-US" dirty="0"/>
          </a:p>
        </p:txBody>
      </p:sp>
      <p:sp>
        <p:nvSpPr>
          <p:cNvPr id="3" name="Title 2"/>
          <p:cNvSpPr>
            <a:spLocks noGrp="1"/>
          </p:cNvSpPr>
          <p:nvPr>
            <p:ph type="title"/>
          </p:nvPr>
        </p:nvSpPr>
        <p:spPr/>
        <p:txBody>
          <a:bodyPr/>
          <a:lstStyle/>
          <a:p>
            <a:r>
              <a:rPr lang="ar-DZ" dirty="0"/>
              <a:t>مراقبت های </a:t>
            </a:r>
            <a:r>
              <a:rPr lang="ar-DZ" sz="4800" dirty="0"/>
              <a:t>پرستاری</a:t>
            </a:r>
            <a:r>
              <a:rPr lang="ar-DZ" dirty="0"/>
              <a:t> در بخش </a:t>
            </a:r>
            <a:r>
              <a:rPr lang="en-US" sz="4800" dirty="0"/>
              <a:t>IVF</a:t>
            </a:r>
          </a:p>
        </p:txBody>
      </p:sp>
      <p:pic>
        <p:nvPicPr>
          <p:cNvPr id="6146" name="Picture 2" descr="D:\mazaheri\عکس ها\CAO0MJEECAUW5X75CA2WGVX7CA3MJKORCA3OY1JJCA5QCY7ICAMLHEPMCAPWLF7ZCAIE4ZA3CAJJ3CC8CAJI1UENCAGP38KKCAQWCAKZCAUOYTFMCAJZOEXOCAOL4PDPCA1MU6E7CAJFJVTRCACCOO0UCAXAP59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49080"/>
            <a:ext cx="136815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8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dirty="0" smtClean="0"/>
              <a:t>اموزش چگونگی انجام عمل به بیماران </a:t>
            </a:r>
          </a:p>
          <a:p>
            <a:pPr algn="r" rtl="1"/>
            <a:r>
              <a:rPr lang="fa-IR" dirty="0" smtClean="0"/>
              <a:t>اموزش مراقبت های قبل و بعد از عمل که شامل موارد ذیل می باشد :</a:t>
            </a:r>
          </a:p>
          <a:p>
            <a:pPr algn="r" rtl="1"/>
            <a:r>
              <a:rPr lang="ar-DZ" dirty="0" smtClean="0"/>
              <a:t>وجود </a:t>
            </a:r>
            <a:r>
              <a:rPr lang="ar-DZ" dirty="0"/>
              <a:t>همراه در کناربیمارتا 24 ساعت اول </a:t>
            </a:r>
            <a:endParaRPr lang="fa-IR" dirty="0" smtClean="0"/>
          </a:p>
          <a:p>
            <a:pPr algn="r" rtl="1"/>
            <a:r>
              <a:rPr lang="ar-DZ" dirty="0" smtClean="0"/>
              <a:t>بازگشت </a:t>
            </a:r>
            <a:r>
              <a:rPr lang="ar-DZ" dirty="0"/>
              <a:t>به کار فردی تا نهایتاٌ 2الی 3 روز پس از عمل </a:t>
            </a:r>
          </a:p>
          <a:p>
            <a:pPr algn="r" rtl="1"/>
            <a:r>
              <a:rPr lang="ar-DZ" dirty="0" smtClean="0"/>
              <a:t>نداشتن </a:t>
            </a:r>
            <a:r>
              <a:rPr lang="ar-DZ" dirty="0"/>
              <a:t>زناشوئی تا یک هفته پس از عمل یا تا زمان قطع کامل </a:t>
            </a:r>
            <a:r>
              <a:rPr lang="ar-DZ" dirty="0" smtClean="0"/>
              <a:t>خونریزی واژینال</a:t>
            </a:r>
            <a:endParaRPr lang="fa-IR" dirty="0" smtClean="0"/>
          </a:p>
          <a:p>
            <a:pPr algn="r" rtl="1"/>
            <a:r>
              <a:rPr lang="fa-IR" dirty="0"/>
              <a:t>مصرف منظم داروطبق دستور پزشک </a:t>
            </a:r>
            <a:r>
              <a:rPr lang="fa-IR" dirty="0" smtClean="0"/>
              <a:t>-</a:t>
            </a:r>
          </a:p>
          <a:p>
            <a:pPr algn="r" rtl="1"/>
            <a:r>
              <a:rPr lang="ar-DZ" dirty="0" smtClean="0"/>
              <a:t>مراجعه </a:t>
            </a:r>
            <a:r>
              <a:rPr lang="ar-DZ" dirty="0"/>
              <a:t>به پزشک معالج پس از جواب آزمایش پاتولوژی </a:t>
            </a:r>
          </a:p>
          <a:p>
            <a:pPr marL="0" indent="0" algn="r" rtl="1">
              <a:buNone/>
            </a:pPr>
            <a:endParaRPr lang="ar-DZ" dirty="0"/>
          </a:p>
        </p:txBody>
      </p:sp>
      <p:sp>
        <p:nvSpPr>
          <p:cNvPr id="3" name="Title 2"/>
          <p:cNvSpPr>
            <a:spLocks noGrp="1"/>
          </p:cNvSpPr>
          <p:nvPr>
            <p:ph type="title"/>
          </p:nvPr>
        </p:nvSpPr>
        <p:spPr/>
        <p:txBody>
          <a:bodyPr/>
          <a:lstStyle/>
          <a:p>
            <a:r>
              <a:rPr lang="ar-DZ" sz="4800" dirty="0"/>
              <a:t>مراقبت های پرستاری درلاپاراسکپی و هیستروسکپی</a:t>
            </a:r>
            <a:endParaRPr lang="en-US" sz="4800" dirty="0"/>
          </a:p>
        </p:txBody>
      </p:sp>
      <p:pic>
        <p:nvPicPr>
          <p:cNvPr id="8194" name="Picture 2" descr="D:\mazaheri\عکس ها\tokhmak\imagesCA2X1DY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524756"/>
            <a:ext cx="165618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836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2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1813</Words>
  <Application>Microsoft Office PowerPoint</Application>
  <PresentationFormat>On-screen Show (4:3)</PresentationFormat>
  <Paragraphs>210</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1_Hardcover</vt:lpstr>
      <vt:lpstr>2_Hardcover</vt:lpstr>
      <vt:lpstr> مراقبت های پرستاری دردرمان ناباروری</vt:lpstr>
      <vt:lpstr> اقدامات تشخیصی درمانی و آموزشی بخش ناباروری</vt:lpstr>
      <vt:lpstr>کادر تشکیلات بخش نازایی</vt:lpstr>
      <vt:lpstr>مراقبت های پرستاری درفرایند شروع وادامه  درمان </vt:lpstr>
      <vt:lpstr>اموزش لازم در شروع سیکل درمان به زوجین</vt:lpstr>
      <vt:lpstr>اموزش لازم در شروع سیکل درمان به زوجین</vt:lpstr>
      <vt:lpstr>IUIمراقبت های پرستاری در</vt:lpstr>
      <vt:lpstr>مراقبت های پرستاری در بخش IVF</vt:lpstr>
      <vt:lpstr>مراقبت های پرستاری درلاپاراسکپی و هیستروسکپی</vt:lpstr>
      <vt:lpstr>اقدامات مشاوره ای</vt:lpstr>
      <vt:lpstr> جلسات مشاوره روانشناسی جهت کاهش اضطراب بیماران </vt:lpstr>
      <vt:lpstr>مشاوره گروهی بخش ناباروری </vt:lpstr>
      <vt:lpstr>مشاوره فردی بخش ناباروری </vt:lpstr>
      <vt:lpstr>ارایه اطلاعات لازم اموزشی </vt:lpstr>
      <vt:lpstr>نمونه پمفلت های آموزش بخش </vt:lpstr>
      <vt:lpstr> IUIپمفلت آموزش بعد از </vt:lpstr>
      <vt:lpstr> IVFپمفلت آموزش بعد از </vt:lpstr>
      <vt:lpstr>پمفلت آموزشی جمع آوری اسپرم </vt:lpstr>
      <vt:lpstr> IUIدستورات دارویی در سیکل</vt:lpstr>
      <vt:lpstr>دستورات شروع تحریک تخمک گذاری جهت شروع سیکل میکرواینجکشن </vt:lpstr>
      <vt:lpstr>پمفلت اضطراب و ناباروری </vt:lpstr>
      <vt:lpstr>پمفلت تغذیه در سیکل درمان </vt:lpstr>
      <vt:lpstr>با تشکر از توجه شما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الهه مظاهری</dc:creator>
  <cp:lastModifiedBy>spv02</cp:lastModifiedBy>
  <cp:revision>64</cp:revision>
  <dcterms:created xsi:type="dcterms:W3CDTF">2018-08-04T04:05:54Z</dcterms:created>
  <dcterms:modified xsi:type="dcterms:W3CDTF">2020-11-25T08:45:19Z</dcterms:modified>
</cp:coreProperties>
</file>